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820" r:id="rId2"/>
  </p:sldMasterIdLst>
  <p:notesMasterIdLst>
    <p:notesMasterId r:id="rId3"/>
  </p:notesMasterIdLst>
  <p:handoutMasterIdLst>
    <p:handoutMasterId r:id="rId4"/>
  </p:handoutMasterIdLst>
  <p:sldIdLst>
    <p:sldId id="482" r:id="rId5"/>
    <p:sldId id="468" r:id="rId6"/>
    <p:sldId id="469" r:id="rId7"/>
    <p:sldId id="471" r:id="rId8"/>
    <p:sldId id="474" r:id="rId9"/>
    <p:sldId id="476" r:id="rId10"/>
    <p:sldId id="478" r:id="rId11"/>
    <p:sldId id="487" r:id="rId12"/>
    <p:sldId id="483" r:id="rId13"/>
    <p:sldId id="484" r:id="rId14"/>
    <p:sldId id="486" r:id="rId15"/>
    <p:sldId id="480" r:id="rId16"/>
    <p:sldId id="485" r:id="rId17"/>
    <p:sldId id="489" r:id="rId18"/>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小林　裕太" initials="Wユ" lastIdx="1" clrIdx="0">
    <p:extLst>
      <p:ext uri="{19B8F6BF-5375-455C-9EA6-DF929625EA0E}">
        <p15:presenceInfo xmlns:p15="http://schemas.microsoft.com/office/powerpoint/2012/main" userId="小林　裕太" providerId="None"/>
      </p:ext>
    </p:extLst>
  </p:cmAuthor>
  <p:cmAuthor id="2" name="大滝 雄斗" initials="大滝" lastIdx="3" clrIdx="1">
    <p:extLst>
      <p:ext uri="{19B8F6BF-5375-455C-9EA6-DF929625EA0E}">
        <p15:presenceInfo xmlns:p15="http://schemas.microsoft.com/office/powerpoint/2012/main" userId="S-1-5-21-3758708904-765521100-2485965281-501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00"/>
    <a:srgbClr val="767171"/>
    <a:srgbClr val="FFCCFF"/>
    <a:srgbClr val="5B9BD5"/>
    <a:srgbClr val="FF00FF"/>
    <a:srgbClr val="FF99FF"/>
    <a:srgbClr val="F42CEF"/>
    <a:srgbClr val="FFC000"/>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中間スタイル 4 - アクセント 6">
    <a:wholeTbl>
      <a:tcTxStyle>
        <a:fontRef idx="minor">
          <a:srgbClr val="00000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12C8C85-51F0-491E-9774-3900AFEF0FD7}" styleName="淡色スタイル 2 - アクセント 6">
    <a:wholeTbl>
      <a:tcTxStyle>
        <a:fontRef idx="minor">
          <a:srgbClr val="00000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rgbClr val="000000"/>
        </a:fontRef>
        <a:schemeClr val="bg1"/>
      </a:tcTxStyle>
      <a:tcStyle>
        <a:tcBdr/>
        <a:fillRef idx="1">
          <a:schemeClr val="accent6"/>
        </a:fillRef>
      </a:tcStyle>
    </a:firstRow>
  </a:tblStyle>
  <a:tblStyle styleId="{10A1B5D5-9B99-4C35-A422-299274C87663}" styleName="中間スタイル 1 - アクセント 6">
    <a:wholeTbl>
      <a:tcTxStyle>
        <a:fontRef idx="minor">
          <a:srgbClr val="00000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rgbClr val="000000"/>
        </a:fontRef>
        <a:schemeClr val="lt1"/>
      </a:tcTxStyle>
      <a:tcStyle>
        <a:tcBdr/>
        <a:fill>
          <a:solidFill>
            <a:schemeClr val="accent6"/>
          </a:solidFill>
        </a:fill>
      </a:tcStyle>
    </a:firstRow>
  </a:tblStyle>
  <a:tblStyle styleId="{FABFCF23-3B69-468F-B69F-88F6DE6A72F2}" styleName="中間スタイル 1 - アクセント 5">
    <a:wholeTbl>
      <a:tcTxStyle>
        <a:fontRef idx="minor">
          <a:srgbClr val="00000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rgbClr val="000000"/>
        </a:fontRef>
        <a:schemeClr val="lt1"/>
      </a:tcTxStyle>
      <a:tcStyle>
        <a:tcBdr/>
        <a:fill>
          <a:solidFill>
            <a:schemeClr val="accent5"/>
          </a:solidFill>
        </a:fill>
      </a:tcStyle>
    </a:firstRow>
  </a:tblStyle>
  <a:tblStyle styleId="{B301B821-A1FF-4177-AEE7-76D212191A09}" styleName="中間スタイル 1 - アクセント 1">
    <a:wholeTbl>
      <a:tcTxStyle>
        <a:fontRef idx="minor">
          <a:srgbClr val="00000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rgbClr val="000000"/>
        </a:fontRef>
        <a:schemeClr val="lt1"/>
      </a:tcTxStyle>
      <a:tcStyle>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E9639D4-E3E2-4D34-9284-5A2195B3D0D7}" styleName="スタイル (淡色) 2">
    <a:wholeTbl>
      <a:tcTxStyle>
        <a:fontRef idx="minor">
          <a:srgbClr val="00000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rgbClr val="000000"/>
        </a:fontRef>
        <a:schemeClr val="bg1"/>
      </a:tcTxStyle>
      <a:tcStyle>
        <a:tcBdr/>
        <a:fillRef idx="1">
          <a:schemeClr val="tx1"/>
        </a:fillRef>
      </a:tcStyle>
    </a:firstRow>
  </a:tblStyle>
  <a:tblStyle styleId="{F2DE63D5-997A-4646-A377-4702673A728D}" styleName="淡色スタイル 2 - アクセント 3">
    <a:wholeTbl>
      <a:tcTxStyle>
        <a:fontRef idx="minor">
          <a:srgbClr val="00000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rgbClr val="000000"/>
        </a:fontRef>
        <a:schemeClr val="bg1"/>
      </a:tcTxStyle>
      <a:tcStyle>
        <a:tcBdr/>
        <a:fillRef idx="1">
          <a:schemeClr val="accent3"/>
        </a:fillRef>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rgbClr val="00000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rgbClr val="000000"/>
        </a:fontRef>
        <a:schemeClr val="bg1"/>
      </a:tcTxStyle>
      <a:tcStyle>
        <a:tcBdr/>
        <a:fillRef idx="1">
          <a:schemeClr val="accent2"/>
        </a:fillRef>
      </a:tcStyle>
    </a:firstRow>
  </a:tblStyle>
  <a:tblStyle styleId="{69012ECD-51FC-41F1-AA8D-1B2483CD663E}" styleName="淡色スタイル 2 - アクセント 1">
    <a:wholeTbl>
      <a:tcTxStyle>
        <a:fontRef idx="minor">
          <a:srgbClr val="00000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rgbClr val="000000"/>
        </a:fontRef>
        <a:schemeClr val="bg1"/>
      </a:tcTxStyle>
      <a:tcStyle>
        <a:tcBdr/>
        <a:fillRef idx="1">
          <a:schemeClr val="accent1"/>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C083E6E3-FA7D-4D7B-A595-EF9225AFEA82}" styleName="淡色スタイル 1 - アクセント 3">
    <a:wholeTbl>
      <a:tcTxStyle>
        <a:fontRef idx="minor">
          <a:srgbClr val="00000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8034E78-7F5D-4C2E-B375-FC64B27BC917}" styleName="スタイル (濃色) 1">
    <a:wholeTbl>
      <a:tcTxStyle>
        <a:fontRef idx="minor">
          <a:srgbClr val="00000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濃色スタイル 2 - アクセント 3/アクセント 4">
    <a:wholeTbl>
      <a:tcTxStyle>
        <a:fontRef idx="minor">
          <a:srgbClr val="00000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rgbClr val="000000"/>
        </a:fontRef>
        <a:schemeClr val="lt1"/>
      </a:tcTxStyle>
      <a:tcStyle>
        <a:tcBdr/>
        <a:fill>
          <a:solidFill>
            <a:schemeClr val="accent4"/>
          </a:solidFill>
        </a:fill>
      </a:tcStyle>
    </a:firstRow>
  </a:tblStyle>
  <a:tblStyle styleId="{69CF1AB2-1976-4502-BF36-3FF5EA218861}" styleName="中間スタイル 4 - アクセント 1">
    <a:wholeTbl>
      <a:tcTxStyle>
        <a:fontRef idx="minor">
          <a:srgbClr val="00000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2838BEF-8BB2-4498-84A7-C5851F593DF1}" styleName="中間スタイル 4 - アクセント 5">
    <a:wholeTbl>
      <a:tcTxStyle>
        <a:fontRef idx="minor">
          <a:srgbClr val="00000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505E3EF-67EA-436B-97B2-0124C06EBD24}" styleName="中間スタイル 4 - アクセント 3">
    <a:wholeTbl>
      <a:tcTxStyle>
        <a:fontRef idx="minor">
          <a:srgbClr val="00000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BC89EF96-8CEA-46FF-86C4-4CE0E7609802}" styleName="淡色スタイル 3 - アクセント 1">
    <a:wholeTbl>
      <a:tcTxStyle>
        <a:fontRef idx="minor">
          <a:srgbClr val="00000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4963"/>
    <p:restoredTop sz="90761"/>
  </p:normalViewPr>
  <p:slideViewPr>
    <p:cSldViewPr snapToGrid="0">
      <p:cViewPr varScale="1">
        <p:scale>
          <a:sx n="55" d="100"/>
          <a:sy n="55" d="100"/>
        </p:scale>
        <p:origin x="-2718" y="-102"/>
      </p:cViewPr>
      <p:guideLst>
        <p:guide orient="horz" pos="2183"/>
        <p:guide pos="2880"/>
      </p:guideLst>
    </p:cSldViewPr>
  </p:slideViewPr>
  <p:outlineViewPr>
    <p:cViewPr>
      <p:scale>
        <a:sx n="33" d="100"/>
        <a:sy n="33" d="100"/>
      </p:scale>
      <p:origin x="0" y="-900"/>
    </p:cViewPr>
    <p:sldLst>
      <p:sld r:id="rId1" collapse="1"/>
    </p:sldLst>
  </p:outlineViewPr>
  <p:notesTextViewPr>
    <p:cViewPr>
      <p:scale>
        <a:sx n="3" d="2"/>
        <a:sy n="3" d="2"/>
      </p:scale>
      <p:origin x="0" y="0"/>
    </p:cViewPr>
  </p:notesTextViewPr>
  <p:sorterViewPr>
    <p:cViewPr>
      <p:scale>
        <a:sx n="70" d="100"/>
        <a:sy n="70" d="100"/>
      </p:scale>
      <p:origin x="0" y="0"/>
    </p:cViewPr>
  </p:sorterViewPr>
  <p:notesViewPr>
    <p:cSldViewPr snapToGrid="0">
      <p:cViewPr varScale="1">
        <p:scale>
          <a:sx n="52" d="100"/>
          <a:sy n="52" d="100"/>
        </p:scale>
        <p:origin x="2964" y="78"/>
      </p:cViewPr>
      <p:guideLst/>
    </p:cSldViewPr>
  </p:notesViewPr>
  <p:gridSpacing cx="72008" cy="72008"/>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handoutMaster" Target="handoutMasters/handoutMaster1.xml" /><Relationship Id="rId5" Type="http://schemas.openxmlformats.org/officeDocument/2006/relationships/slide" Target="slides/slide1.xml" /><Relationship Id="rId6" Type="http://schemas.openxmlformats.org/officeDocument/2006/relationships/slide" Target="slides/slide2.xml" /><Relationship Id="rId7" Type="http://schemas.openxmlformats.org/officeDocument/2006/relationships/slide" Target="slides/slide3.xml" /><Relationship Id="rId8" Type="http://schemas.openxmlformats.org/officeDocument/2006/relationships/slide" Target="slides/slide4.xml" /><Relationship Id="rId9" Type="http://schemas.openxmlformats.org/officeDocument/2006/relationships/slide" Target="slides/slide5.xml" /><Relationship Id="rId10" Type="http://schemas.openxmlformats.org/officeDocument/2006/relationships/slide" Target="slides/slide6.xml" /><Relationship Id="rId11" Type="http://schemas.openxmlformats.org/officeDocument/2006/relationships/slide" Target="slides/slide7.xml" /><Relationship Id="rId12" Type="http://schemas.openxmlformats.org/officeDocument/2006/relationships/slide" Target="slides/slide8.xml" /><Relationship Id="rId13" Type="http://schemas.openxmlformats.org/officeDocument/2006/relationships/slide" Target="slides/slide9.xml" /><Relationship Id="rId14" Type="http://schemas.openxmlformats.org/officeDocument/2006/relationships/slide" Target="slides/slide10.xml" /><Relationship Id="rId15" Type="http://schemas.openxmlformats.org/officeDocument/2006/relationships/slide" Target="slides/slide11.xml" /><Relationship Id="rId16" Type="http://schemas.openxmlformats.org/officeDocument/2006/relationships/slide" Target="slides/slide12.xml" /><Relationship Id="rId17" Type="http://schemas.openxmlformats.org/officeDocument/2006/relationships/slide" Target="slides/slide13.xml" /><Relationship Id="rId18" Type="http://schemas.openxmlformats.org/officeDocument/2006/relationships/slide" Target="slides/slide14.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 Id="rId22" Type="http://schemas.openxmlformats.org/officeDocument/2006/relationships/commentAuthors" Target="commentAuthors.xml" /></Relationships>
</file>

<file path=ppt/_rels/viewProps.xml.rels><?xml version="1.0" encoding="UTF-8"?><Relationships xmlns="http://schemas.openxmlformats.org/package/2006/relationships"><Relationship Id="rId1" Type="http://schemas.openxmlformats.org/officeDocument/2006/relationships/slide" Target="slides/slide1.xml" /></Relationships>
</file>

<file path=ppt/handoutMasters/_rels/handoutMaster1.xml.rels><?xml version="1.0" encoding="UTF-8"?><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07" name="ヘッダー プレースホルダー 1"/>
          <p:cNvSpPr>
            <a:spLocks noGrp="1"/>
          </p:cNvSpPr>
          <p:nvPr>
            <p:ph type="hdr" sz="quarter"/>
          </p:nvPr>
        </p:nvSpPr>
        <p:spPr>
          <a:xfrm>
            <a:off x="0" y="0"/>
            <a:ext cx="2945659" cy="498056"/>
          </a:xfrm>
          <a:prstGeom prst="rect">
            <a:avLst/>
          </a:prstGeom>
        </p:spPr>
        <p:txBody>
          <a:bodyPr vert="horz" lIns="92108" tIns="46054" rIns="92108" bIns="46054" rtlCol="0"/>
          <a:lstStyle>
            <a:lvl1pPr algn="l">
              <a:defRPr sz="1200"/>
            </a:lvl1pPr>
          </a:lstStyle>
          <a:p>
            <a:endParaRPr kumimoji="1" lang="ja-JP" altLang="en-US"/>
          </a:p>
        </p:txBody>
      </p:sp>
      <p:sp>
        <p:nvSpPr>
          <p:cNvPr id="1108" name="日付プレースホルダー 2"/>
          <p:cNvSpPr>
            <a:spLocks noGrp="1"/>
          </p:cNvSpPr>
          <p:nvPr>
            <p:ph type="dt" sz="quarter" idx="1"/>
          </p:nvPr>
        </p:nvSpPr>
        <p:spPr>
          <a:xfrm>
            <a:off x="3850443" y="0"/>
            <a:ext cx="2945659" cy="498056"/>
          </a:xfrm>
          <a:prstGeom prst="rect">
            <a:avLst/>
          </a:prstGeom>
        </p:spPr>
        <p:txBody>
          <a:bodyPr vert="horz" lIns="92108" tIns="46054" rIns="92108" bIns="46054" rtlCol="0"/>
          <a:lstStyle>
            <a:lvl1pPr algn="r">
              <a:defRPr sz="1200"/>
            </a:lvl1pPr>
          </a:lstStyle>
          <a:p>
            <a:fld id="{5E5140D4-748E-46CB-B58C-CEF09BBD8B26}" type="datetimeFigureOut">
              <a:rPr kumimoji="1" lang="ja-JP" altLang="en-US" smtClean="0"/>
              <a:t>2025/6/16</a:t>
            </a:fld>
            <a:endParaRPr kumimoji="1" lang="ja-JP" altLang="en-US"/>
          </a:p>
        </p:txBody>
      </p:sp>
      <p:sp>
        <p:nvSpPr>
          <p:cNvPr id="1109" name="フッター プレースホルダー 3"/>
          <p:cNvSpPr>
            <a:spLocks noGrp="1"/>
          </p:cNvSpPr>
          <p:nvPr>
            <p:ph type="ftr" sz="quarter" idx="2"/>
          </p:nvPr>
        </p:nvSpPr>
        <p:spPr>
          <a:xfrm>
            <a:off x="0" y="9428585"/>
            <a:ext cx="2945659" cy="498055"/>
          </a:xfrm>
          <a:prstGeom prst="rect">
            <a:avLst/>
          </a:prstGeom>
        </p:spPr>
        <p:txBody>
          <a:bodyPr vert="horz" lIns="92108" tIns="46054" rIns="92108" bIns="46054" rtlCol="0" anchor="b"/>
          <a:lstStyle>
            <a:lvl1pPr algn="l">
              <a:defRPr sz="1200"/>
            </a:lvl1pPr>
          </a:lstStyle>
          <a:p>
            <a:endParaRPr kumimoji="1" lang="ja-JP" altLang="en-US"/>
          </a:p>
        </p:txBody>
      </p:sp>
      <p:sp>
        <p:nvSpPr>
          <p:cNvPr id="1110" name="スライド番号プレースホルダー 4"/>
          <p:cNvSpPr>
            <a:spLocks noGrp="1"/>
          </p:cNvSpPr>
          <p:nvPr>
            <p:ph type="sldNum" sz="quarter" idx="3"/>
          </p:nvPr>
        </p:nvSpPr>
        <p:spPr>
          <a:xfrm>
            <a:off x="3850443" y="9428585"/>
            <a:ext cx="2945659" cy="498055"/>
          </a:xfrm>
          <a:prstGeom prst="rect">
            <a:avLst/>
          </a:prstGeom>
        </p:spPr>
        <p:txBody>
          <a:bodyPr vert="horz" lIns="92108" tIns="46054" rIns="92108" bIns="46054" rtlCol="0" anchor="b"/>
          <a:lstStyle>
            <a:lvl1pPr algn="r">
              <a:defRPr sz="1200"/>
            </a:lvl1pPr>
          </a:lstStyle>
          <a:p>
            <a:fld id="{7B9C18FC-181A-4492-A63F-2C4DA08F0EB2}" type="slidenum">
              <a:rPr kumimoji="1" lang="ja-JP" altLang="en-US" smtClean="0"/>
              <a:t>‹#›</a:t>
            </a:fld>
            <a:endParaRPr kumimoji="1" lang="ja-JP" altLang="en-US"/>
          </a:p>
        </p:txBody>
      </p:sp>
    </p:spTree>
    <p:extLst>
      <p:ext uri="{BB962C8B-B14F-4D97-AF65-F5344CB8AC3E}">
        <p14:creationId xmlns:p14="http://schemas.microsoft.com/office/powerpoint/2010/main" val="2558480992"/>
      </p:ext>
    </p:extLst>
  </p:cSld>
  <p:clrMap bg1="lt1" tx1="dk1" bg2="lt2" tx2="dk2" accent1="accent1" accent2="accent2" accent3="accent3" accent4="accent4" accent5="accent5" accent6="accent6" hlink="hlink" folHlink="folHlink"/>
</p:handoutMaster>
</file>

<file path=ppt/notesMasters/_rels/notesMaster1.xml.rels><?xml version="1.0" encoding="UTF-8"?><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1" y="2"/>
            <a:ext cx="2946247" cy="496731"/>
          </a:xfrm>
          <a:prstGeom prst="rect">
            <a:avLst/>
          </a:prstGeom>
        </p:spPr>
        <p:txBody>
          <a:bodyPr vert="horz" lIns="92108" tIns="46054" rIns="92108" bIns="46054"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49826" y="2"/>
            <a:ext cx="2946246" cy="496731"/>
          </a:xfrm>
          <a:prstGeom prst="rect">
            <a:avLst/>
          </a:prstGeom>
        </p:spPr>
        <p:txBody>
          <a:bodyPr vert="horz" lIns="92108" tIns="46054" rIns="92108" bIns="46054" rtlCol="0"/>
          <a:lstStyle>
            <a:lvl1pPr algn="r">
              <a:defRPr sz="1200"/>
            </a:lvl1pPr>
          </a:lstStyle>
          <a:p>
            <a:fld id="{424FAC4D-115A-4880-B6C0-E7F92F5363B4}" type="datetimeFigureOut">
              <a:rPr kumimoji="1" lang="ja-JP" altLang="en-US" smtClean="0"/>
              <a:t>2025/6/16</a:t>
            </a:fld>
            <a:endParaRPr kumimoji="1" lang="ja-JP" altLang="en-US"/>
          </a:p>
        </p:txBody>
      </p:sp>
      <p:sp>
        <p:nvSpPr>
          <p:cNvPr id="1102" name="スライド イメージ プレースホルダー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2108" tIns="46054" rIns="92108" bIns="46054" rtlCol="0" anchor="ctr"/>
          <a:lstStyle/>
          <a:p>
            <a:endParaRPr lang="ja-JP" altLang="en-US"/>
          </a:p>
        </p:txBody>
      </p:sp>
      <p:sp>
        <p:nvSpPr>
          <p:cNvPr id="1103" name="ノート プレースホルダー 4"/>
          <p:cNvSpPr>
            <a:spLocks noGrp="1"/>
          </p:cNvSpPr>
          <p:nvPr>
            <p:ph type="body" sz="quarter" idx="3"/>
          </p:nvPr>
        </p:nvSpPr>
        <p:spPr>
          <a:xfrm>
            <a:off x="679288" y="4714953"/>
            <a:ext cx="5439101" cy="4467386"/>
          </a:xfrm>
          <a:prstGeom prst="rect">
            <a:avLst/>
          </a:prstGeom>
        </p:spPr>
        <p:txBody>
          <a:bodyPr vert="horz" lIns="92108" tIns="46054" rIns="92108" bIns="4605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1" y="9428310"/>
            <a:ext cx="2946247" cy="496731"/>
          </a:xfrm>
          <a:prstGeom prst="rect">
            <a:avLst/>
          </a:prstGeom>
        </p:spPr>
        <p:txBody>
          <a:bodyPr vert="horz" lIns="92108" tIns="46054" rIns="92108" bIns="46054"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49826" y="9428310"/>
            <a:ext cx="2946246" cy="496731"/>
          </a:xfrm>
          <a:prstGeom prst="rect">
            <a:avLst/>
          </a:prstGeom>
        </p:spPr>
        <p:txBody>
          <a:bodyPr vert="horz" lIns="92108" tIns="46054" rIns="92108" bIns="46054" rtlCol="0" anchor="b"/>
          <a:lstStyle>
            <a:lvl1pPr algn="r">
              <a:defRPr sz="1200"/>
            </a:lvl1pPr>
          </a:lstStyle>
          <a:p>
            <a:fld id="{0050AA5C-18DD-436C-B8BA-6234E316B213}" type="slidenum">
              <a:rPr kumimoji="1" lang="ja-JP" altLang="en-US" smtClean="0"/>
              <a:t>‹#›</a:t>
            </a:fld>
            <a:endParaRPr kumimoji="1" lang="ja-JP" altLang="en-US"/>
          </a:p>
        </p:txBody>
      </p:sp>
    </p:spTree>
    <p:extLst>
      <p:ext uri="{BB962C8B-B14F-4D97-AF65-F5344CB8AC3E}">
        <p14:creationId xmlns:p14="http://schemas.microsoft.com/office/powerpoint/2010/main" val="5467238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2.xml.rels><?xml version="1.0" encoding="UTF-8"?><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3.xml.rels><?xml version="1.0" encoding="UTF-8"?><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4.xml.rels><?xml version="1.0" encoding="UTF-8"?><Relationships xmlns="http://schemas.openxmlformats.org/package/2006/relationships"><Relationship Id="rId1" Type="http://schemas.openxmlformats.org/officeDocument/2006/relationships/slide" Target="../slides/slide11.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20" name="スライド イメージ プレースホルダー 1"/>
          <p:cNvSpPr>
            <a:spLocks noGrp="1" noRot="1" noChangeAspect="1" noTextEdit="1"/>
          </p:cNvSpPr>
          <p:nvPr>
            <p:ph type="sldImg"/>
          </p:nvPr>
        </p:nvSpPr>
        <p:spPr>
          <a:xfrm>
            <a:off x="917575" y="744538"/>
            <a:ext cx="4964113" cy="3722687"/>
          </a:xfrm>
          <a:ln/>
        </p:spPr>
      </p:sp>
      <p:sp>
        <p:nvSpPr>
          <p:cNvPr id="1121" name="ノート プレースホルダー 2"/>
          <p:cNvSpPr>
            <a:spLocks noGrp="1"/>
          </p:cNvSpPr>
          <p:nvPr>
            <p:ph type="body" idx="1"/>
          </p:nvPr>
        </p:nvSpPr>
        <p:spPr>
          <a:noFill/>
        </p:spPr>
        <p:txBody>
          <a:bodyPr/>
          <a:lstStyle/>
          <a:p>
            <a:endParaRPr lang="ja-JP" altLang="en-US" dirty="0">
              <a:latin typeface="ＭＳ Ｐ明朝" panose="02020600040205080304" pitchFamily="18" charset="-128"/>
              <a:ea typeface="ＭＳ Ｐ明朝" panose="02020600040205080304" pitchFamily="18" charset="-128"/>
            </a:endParaRPr>
          </a:p>
        </p:txBody>
      </p:sp>
      <p:sp>
        <p:nvSpPr>
          <p:cNvPr id="1122" name="スライド番号プレースホルダー 3"/>
          <p:cNvSpPr>
            <a:spLocks noGrp="1"/>
          </p:cNvSpPr>
          <p:nvPr>
            <p:ph type="sldNum" sz="quarter" idx="5"/>
          </p:nvPr>
        </p:nvSpPr>
        <p:spPr>
          <a:noFill/>
        </p:spPr>
        <p:txBody>
          <a:bodyPr/>
          <a:lstStyle>
            <a:lvl1pPr eaLnBrk="0" hangingPunct="0">
              <a:defRPr kumimoji="1">
                <a:solidFill>
                  <a:schemeClr val="tx1"/>
                </a:solidFill>
                <a:latin typeface="Arial" charset="0"/>
                <a:ea typeface="ＭＳ Ｐゴシック" pitchFamily="50" charset="-128"/>
              </a:defRPr>
            </a:lvl1pPr>
            <a:lvl2pPr marL="747722" indent="-287585" eaLnBrk="0" hangingPunct="0">
              <a:defRPr kumimoji="1">
                <a:solidFill>
                  <a:schemeClr val="tx1"/>
                </a:solidFill>
                <a:latin typeface="Arial" charset="0"/>
                <a:ea typeface="ＭＳ Ｐゴシック" pitchFamily="50" charset="-128"/>
              </a:defRPr>
            </a:lvl2pPr>
            <a:lvl3pPr marL="1150344" indent="-230068" eaLnBrk="0" hangingPunct="0">
              <a:defRPr kumimoji="1">
                <a:solidFill>
                  <a:schemeClr val="tx1"/>
                </a:solidFill>
                <a:latin typeface="Arial" charset="0"/>
                <a:ea typeface="ＭＳ Ｐゴシック" pitchFamily="50" charset="-128"/>
              </a:defRPr>
            </a:lvl3pPr>
            <a:lvl4pPr marL="1610480" indent="-230068" eaLnBrk="0" hangingPunct="0">
              <a:defRPr kumimoji="1">
                <a:solidFill>
                  <a:schemeClr val="tx1"/>
                </a:solidFill>
                <a:latin typeface="Arial" charset="0"/>
                <a:ea typeface="ＭＳ Ｐゴシック" pitchFamily="50" charset="-128"/>
              </a:defRPr>
            </a:lvl4pPr>
            <a:lvl5pPr marL="2070616" indent="-230068" eaLnBrk="0" hangingPunct="0">
              <a:defRPr kumimoji="1">
                <a:solidFill>
                  <a:schemeClr val="tx1"/>
                </a:solidFill>
                <a:latin typeface="Arial" charset="0"/>
                <a:ea typeface="ＭＳ Ｐゴシック" pitchFamily="50" charset="-128"/>
              </a:defRPr>
            </a:lvl5pPr>
            <a:lvl6pPr marL="2530754" indent="-230068" eaLnBrk="0" fontAlgn="base" hangingPunct="0">
              <a:spcBef>
                <a:spcPct val="0"/>
              </a:spcBef>
              <a:spcAft>
                <a:spcPct val="0"/>
              </a:spcAft>
              <a:defRPr kumimoji="1">
                <a:solidFill>
                  <a:schemeClr val="tx1"/>
                </a:solidFill>
                <a:latin typeface="Arial" charset="0"/>
                <a:ea typeface="ＭＳ Ｐゴシック" pitchFamily="50" charset="-128"/>
              </a:defRPr>
            </a:lvl6pPr>
            <a:lvl7pPr marL="2990891" indent="-230068" eaLnBrk="0" fontAlgn="base" hangingPunct="0">
              <a:spcBef>
                <a:spcPct val="0"/>
              </a:spcBef>
              <a:spcAft>
                <a:spcPct val="0"/>
              </a:spcAft>
              <a:defRPr kumimoji="1">
                <a:solidFill>
                  <a:schemeClr val="tx1"/>
                </a:solidFill>
                <a:latin typeface="Arial" charset="0"/>
                <a:ea typeface="ＭＳ Ｐゴシック" pitchFamily="50" charset="-128"/>
              </a:defRPr>
            </a:lvl7pPr>
            <a:lvl8pPr marL="3451031" indent="-230068" eaLnBrk="0" fontAlgn="base" hangingPunct="0">
              <a:spcBef>
                <a:spcPct val="0"/>
              </a:spcBef>
              <a:spcAft>
                <a:spcPct val="0"/>
              </a:spcAft>
              <a:defRPr kumimoji="1">
                <a:solidFill>
                  <a:schemeClr val="tx1"/>
                </a:solidFill>
                <a:latin typeface="Arial" charset="0"/>
                <a:ea typeface="ＭＳ Ｐゴシック" pitchFamily="50" charset="-128"/>
              </a:defRPr>
            </a:lvl8pPr>
            <a:lvl9pPr marL="3911166" indent="-230068"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003EB176-78CD-4962-89B5-CB190E27091A}" type="slidenum">
              <a:rPr lang="en-US" altLang="ja-JP" smtClean="0"/>
              <a:pPr eaLnBrk="1" hangingPunct="1"/>
              <a:t>0</a:t>
            </a:fld>
            <a:endParaRPr lang="en-US" altLang="ja-JP" dirty="0"/>
          </a:p>
        </p:txBody>
      </p:sp>
    </p:spTree>
    <p:extLst>
      <p:ext uri="{BB962C8B-B14F-4D97-AF65-F5344CB8AC3E}">
        <p14:creationId xmlns:p14="http://schemas.microsoft.com/office/powerpoint/2010/main" val="3031164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61" name="四角形 146"/>
          <p:cNvSpPr>
            <a:spLocks noGrp="1" noRot="1" noChangeAspect="1"/>
          </p:cNvSpPr>
          <p:nvPr>
            <p:ph type="sldImg" idx="2"/>
          </p:nvPr>
        </p:nvSpPr>
        <p:spPr>
          <a:prstGeom prst="rect">
            <a:avLst/>
          </a:prstGeom>
        </p:spPr>
        <p:txBody>
          <a:bodyPr/>
          <a:lstStyle/>
          <a:p>
            <a:endParaRPr kumimoji="1" lang="ja-JP" altLang="en-US"/>
          </a:p>
        </p:txBody>
      </p:sp>
      <p:sp>
        <p:nvSpPr>
          <p:cNvPr id="1162" name="四角形 147"/>
          <p:cNvSpPr>
            <a:spLocks noGrp="1"/>
          </p:cNvSpPr>
          <p:nvPr>
            <p:ph type="body" sz="quarter" idx="3"/>
          </p:nvPr>
        </p:nvSpPr>
        <p:spPr>
          <a:prstGeom prst="rect">
            <a:avLst/>
          </a:prstGeom>
        </p:spPr>
        <p:txBody>
          <a:bodyPr/>
          <a:lstStyle/>
          <a:p>
            <a:endParaRPr kumimoji="1" lang="ja-JP" altLang="en-US"/>
          </a:p>
        </p:txBody>
      </p:sp>
      <p:sp>
        <p:nvSpPr>
          <p:cNvPr id="1163" name="四角形 148"/>
          <p:cNvSpPr>
            <a:spLocks noGrp="1"/>
          </p:cNvSpPr>
          <p:nvPr>
            <p:ph type="sldNum" sz="quarter" idx="5"/>
          </p:nvPr>
        </p:nvSpPr>
        <p:spPr>
          <a:prstGeom prst="rect">
            <a:avLst/>
          </a:prstGeom>
        </p:spPr>
        <p:txBody>
          <a:bodyPr vert="horz" lIns="92108" tIns="46054" rIns="92108" bIns="46054" rtlCol="0" anchor="b"/>
          <a:lstStyle>
            <a:lvl1pPr algn="r">
              <a:defRPr sz="1200"/>
            </a:lvl1pPr>
          </a:lstStyle>
          <a:p>
            <a:fld id="{0050AA5C-18DD-436C-B8BA-6234E316B213}" type="slidenum">
              <a:rPr kumimoji="1" lang="ja-JP" altLang="en-US" smtClean="0"/>
              <a:t>2</a:t>
            </a:fld>
            <a:endParaRPr kumimoji="1" lang="ja-JP" altLang="en-US"/>
          </a:p>
        </p:txBody>
      </p:sp>
    </p:spTree>
    <p:extLst>
      <p:ext uri="{BB962C8B-B14F-4D97-AF65-F5344CB8AC3E}">
        <p14:creationId xmlns:p14="http://schemas.microsoft.com/office/powerpoint/2010/main" val="17801877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281" name="四角形 146"/>
          <p:cNvSpPr>
            <a:spLocks noGrp="1" noRot="1" noChangeAspect="1"/>
          </p:cNvSpPr>
          <p:nvPr>
            <p:ph type="sldImg" idx="2"/>
          </p:nvPr>
        </p:nvSpPr>
        <p:spPr>
          <a:prstGeom prst="rect">
            <a:avLst/>
          </a:prstGeom>
        </p:spPr>
        <p:txBody>
          <a:bodyPr/>
          <a:lstStyle/>
          <a:p>
            <a:endParaRPr kumimoji="1" lang="ja-JP" altLang="en-US"/>
          </a:p>
        </p:txBody>
      </p:sp>
      <p:sp>
        <p:nvSpPr>
          <p:cNvPr id="1282" name="四角形 147"/>
          <p:cNvSpPr>
            <a:spLocks noGrp="1"/>
          </p:cNvSpPr>
          <p:nvPr>
            <p:ph type="body" sz="quarter" idx="3"/>
          </p:nvPr>
        </p:nvSpPr>
        <p:spPr>
          <a:prstGeom prst="rect">
            <a:avLst/>
          </a:prstGeom>
        </p:spPr>
        <p:txBody>
          <a:bodyPr/>
          <a:lstStyle/>
          <a:p>
            <a:endParaRPr kumimoji="1" lang="ja-JP" altLang="en-US"/>
          </a:p>
        </p:txBody>
      </p:sp>
      <p:sp>
        <p:nvSpPr>
          <p:cNvPr id="1283" name="四角形 148"/>
          <p:cNvSpPr>
            <a:spLocks noGrp="1"/>
          </p:cNvSpPr>
          <p:nvPr>
            <p:ph type="sldNum" sz="quarter" idx="5"/>
          </p:nvPr>
        </p:nvSpPr>
        <p:spPr>
          <a:prstGeom prst="rect">
            <a:avLst/>
          </a:prstGeom>
        </p:spPr>
        <p:txBody>
          <a:bodyPr vert="horz" lIns="92108" tIns="46054" rIns="92108" bIns="46054" rtlCol="0" anchor="b"/>
          <a:lstStyle>
            <a:lvl1pPr algn="r">
              <a:defRPr sz="1200"/>
            </a:lvl1pPr>
          </a:lstStyle>
          <a:p>
            <a:fld id="{0050AA5C-18DD-436C-B8BA-6234E316B213}" type="slidenum">
              <a:rPr kumimoji="1" lang="ja-JP" altLang="en-US" smtClean="0"/>
              <a:t>9</a:t>
            </a:fld>
            <a:endParaRPr kumimoji="1" lang="ja-JP" altLang="en-US"/>
          </a:p>
        </p:txBody>
      </p:sp>
    </p:spTree>
    <p:extLst>
      <p:ext uri="{BB962C8B-B14F-4D97-AF65-F5344CB8AC3E}">
        <p14:creationId xmlns:p14="http://schemas.microsoft.com/office/powerpoint/2010/main" val="17801877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06" name="四角形 146"/>
          <p:cNvSpPr>
            <a:spLocks noGrp="1" noRot="1" noChangeAspect="1"/>
          </p:cNvSpPr>
          <p:nvPr>
            <p:ph type="sldImg" idx="2"/>
          </p:nvPr>
        </p:nvSpPr>
        <p:spPr>
          <a:prstGeom prst="rect">
            <a:avLst/>
          </a:prstGeom>
        </p:spPr>
        <p:txBody>
          <a:bodyPr/>
          <a:lstStyle/>
          <a:p>
            <a:endParaRPr kumimoji="1" lang="ja-JP" altLang="en-US"/>
          </a:p>
        </p:txBody>
      </p:sp>
      <p:sp>
        <p:nvSpPr>
          <p:cNvPr id="1307" name="四角形 147"/>
          <p:cNvSpPr>
            <a:spLocks noGrp="1"/>
          </p:cNvSpPr>
          <p:nvPr>
            <p:ph type="body" sz="quarter" idx="3"/>
          </p:nvPr>
        </p:nvSpPr>
        <p:spPr>
          <a:prstGeom prst="rect">
            <a:avLst/>
          </a:prstGeom>
        </p:spPr>
        <p:txBody>
          <a:bodyPr/>
          <a:lstStyle/>
          <a:p>
            <a:endParaRPr kumimoji="1" lang="ja-JP" altLang="en-US"/>
          </a:p>
        </p:txBody>
      </p:sp>
      <p:sp>
        <p:nvSpPr>
          <p:cNvPr id="1308" name="四角形 148"/>
          <p:cNvSpPr>
            <a:spLocks noGrp="1"/>
          </p:cNvSpPr>
          <p:nvPr>
            <p:ph type="sldNum" sz="quarter" idx="5"/>
          </p:nvPr>
        </p:nvSpPr>
        <p:spPr>
          <a:prstGeom prst="rect">
            <a:avLst/>
          </a:prstGeom>
        </p:spPr>
        <p:txBody>
          <a:bodyPr vert="horz" lIns="92108" tIns="46054" rIns="92108" bIns="46054" rtlCol="0" anchor="b"/>
          <a:lstStyle>
            <a:lvl1pPr algn="r">
              <a:defRPr sz="1200"/>
            </a:lvl1pPr>
          </a:lstStyle>
          <a:p>
            <a:fld id="{0050AA5C-18DD-436C-B8BA-6234E316B213}" type="slidenum">
              <a:rPr kumimoji="1" lang="ja-JP" altLang="en-US" smtClean="0"/>
              <a:t>10</a:t>
            </a:fld>
            <a:endParaRPr kumimoji="1" lang="ja-JP" altLang="en-US"/>
          </a:p>
        </p:txBody>
      </p:sp>
    </p:spTree>
    <p:extLst>
      <p:ext uri="{BB962C8B-B14F-4D97-AF65-F5344CB8AC3E}">
        <p14:creationId xmlns:p14="http://schemas.microsoft.com/office/powerpoint/2010/main" val="1780187749"/>
      </p:ext>
    </p:extLst>
  </p:cSld>
  <p:clrMapOvr>
    <a:masterClrMapping/>
  </p:clrMapOvr>
</p:notes>
</file>

<file path=ppt/slideLayouts/_rels/slideLayout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0" name=""/>
        <p:cNvGrpSpPr/>
        <p:nvPr/>
      </p:nvGrpSpPr>
      <p:grpSpPr>
        <a:xfrm>
          <a:off x="0" y="0"/>
          <a:ext cx="0" cy="0"/>
          <a:chOff x="0" y="0"/>
          <a:chExt cx="0" cy="0"/>
        </a:xfrm>
      </p:grpSpPr>
      <p:sp>
        <p:nvSpPr>
          <p:cNvPr id="1031"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1032"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fld id="{99CF6400-7C57-41C5-AA4F-D8AAC9938A15}" type="datetime1">
              <a:rPr kumimoji="1" lang="ja-JP" altLang="en-US" smtClean="0"/>
              <a:t>2025/6/16</a:t>
            </a:fld>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BDC665B2-DF85-4CD3-AD69-F624DC89055C}" type="slidenum">
              <a:rPr kumimoji="1" lang="ja-JP" altLang="en-US" smtClean="0"/>
              <a:t>‹#›</a:t>
            </a:fld>
            <a:endParaRPr kumimoji="1" lang="ja-JP" altLang="en-US"/>
          </a:p>
        </p:txBody>
      </p:sp>
    </p:spTree>
    <p:extLst>
      <p:ext uri="{BB962C8B-B14F-4D97-AF65-F5344CB8AC3E}">
        <p14:creationId xmlns:p14="http://schemas.microsoft.com/office/powerpoint/2010/main" val="1568612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0" name=""/>
        <p:cNvGrpSpPr/>
        <p:nvPr/>
      </p:nvGrpSpPr>
      <p:grpSpPr>
        <a:xfrm>
          <a:off x="0" y="0"/>
          <a:ext cx="0" cy="0"/>
          <a:chOff x="0" y="0"/>
          <a:chExt cx="0" cy="0"/>
        </a:xfrm>
      </p:grpSpPr>
      <p:sp>
        <p:nvSpPr>
          <p:cNvPr id="1088" name="Title 1"/>
          <p:cNvSpPr>
            <a:spLocks noGrp="1"/>
          </p:cNvSpPr>
          <p:nvPr>
            <p:ph type="title"/>
          </p:nvPr>
        </p:nvSpPr>
        <p:spPr/>
        <p:txBody>
          <a:bodyPr/>
          <a:lstStyle/>
          <a:p>
            <a:r>
              <a:rPr lang="ja-JP" altLang="en-US"/>
              <a:t>マスター タイトルの書式設定</a:t>
            </a:r>
            <a:endParaRPr lang="en-US" dirty="0"/>
          </a:p>
        </p:txBody>
      </p:sp>
      <p:sp>
        <p:nvSpPr>
          <p:cNvPr id="1089"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0" name="Date Placeholder 3"/>
          <p:cNvSpPr>
            <a:spLocks noGrp="1"/>
          </p:cNvSpPr>
          <p:nvPr>
            <p:ph type="dt" sz="half" idx="10"/>
          </p:nvPr>
        </p:nvSpPr>
        <p:spPr/>
        <p:txBody>
          <a:bodyPr/>
          <a:lstStyle/>
          <a:p>
            <a:fld id="{589F6D67-4410-4136-93B8-775A5E37B305}" type="datetime1">
              <a:rPr kumimoji="1" lang="ja-JP" altLang="en-US" smtClean="0"/>
              <a:t>2025/6/16</a:t>
            </a:fld>
            <a:endParaRPr kumimoji="1" lang="ja-JP" altLang="en-US"/>
          </a:p>
        </p:txBody>
      </p:sp>
      <p:sp>
        <p:nvSpPr>
          <p:cNvPr id="1091" name="Footer Placeholder 4"/>
          <p:cNvSpPr>
            <a:spLocks noGrp="1"/>
          </p:cNvSpPr>
          <p:nvPr>
            <p:ph type="ftr" sz="quarter" idx="11"/>
          </p:nvPr>
        </p:nvSpPr>
        <p:spPr/>
        <p:txBody>
          <a:bodyPr/>
          <a:lstStyle/>
          <a:p>
            <a:endParaRPr kumimoji="1" lang="ja-JP" altLang="en-US"/>
          </a:p>
        </p:txBody>
      </p:sp>
      <p:sp>
        <p:nvSpPr>
          <p:cNvPr id="1092" name="Slide Number Placeholder 5"/>
          <p:cNvSpPr>
            <a:spLocks noGrp="1"/>
          </p:cNvSpPr>
          <p:nvPr>
            <p:ph type="sldNum" sz="quarter" idx="12"/>
          </p:nvPr>
        </p:nvSpPr>
        <p:spPr/>
        <p:txBody>
          <a:bodyPr/>
          <a:lstStyle/>
          <a:p>
            <a:fld id="{BDC665B2-DF85-4CD3-AD69-F624DC89055C}" type="slidenum">
              <a:rPr kumimoji="1" lang="ja-JP" altLang="en-US" smtClean="0"/>
              <a:t>‹#›</a:t>
            </a:fld>
            <a:endParaRPr kumimoji="1" lang="ja-JP" altLang="en-US"/>
          </a:p>
        </p:txBody>
      </p:sp>
    </p:spTree>
    <p:extLst>
      <p:ext uri="{BB962C8B-B14F-4D97-AF65-F5344CB8AC3E}">
        <p14:creationId xmlns:p14="http://schemas.microsoft.com/office/powerpoint/2010/main" val="2355615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0" name=""/>
        <p:cNvGrpSpPr/>
        <p:nvPr/>
      </p:nvGrpSpPr>
      <p:grpSpPr>
        <a:xfrm>
          <a:off x="0" y="0"/>
          <a:ext cx="0" cy="0"/>
          <a:chOff x="0" y="0"/>
          <a:chExt cx="0" cy="0"/>
        </a:xfrm>
      </p:grpSpPr>
      <p:sp>
        <p:nvSpPr>
          <p:cNvPr id="1094"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1095"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6" name="Date Placeholder 3"/>
          <p:cNvSpPr>
            <a:spLocks noGrp="1"/>
          </p:cNvSpPr>
          <p:nvPr>
            <p:ph type="dt" sz="half" idx="10"/>
          </p:nvPr>
        </p:nvSpPr>
        <p:spPr/>
        <p:txBody>
          <a:bodyPr/>
          <a:lstStyle/>
          <a:p>
            <a:fld id="{B233B3CE-BA2F-4DB0-B61D-73782B3DF6F3}" type="datetime1">
              <a:rPr kumimoji="1" lang="ja-JP" altLang="en-US" smtClean="0"/>
              <a:t>2025/6/16</a:t>
            </a:fld>
            <a:endParaRPr kumimoji="1" lang="ja-JP" altLang="en-US"/>
          </a:p>
        </p:txBody>
      </p:sp>
      <p:sp>
        <p:nvSpPr>
          <p:cNvPr id="1097" name="Footer Placeholder 4"/>
          <p:cNvSpPr>
            <a:spLocks noGrp="1"/>
          </p:cNvSpPr>
          <p:nvPr>
            <p:ph type="ftr" sz="quarter" idx="11"/>
          </p:nvPr>
        </p:nvSpPr>
        <p:spPr/>
        <p:txBody>
          <a:bodyPr/>
          <a:lstStyle/>
          <a:p>
            <a:endParaRPr kumimoji="1" lang="ja-JP" altLang="en-US"/>
          </a:p>
        </p:txBody>
      </p:sp>
      <p:sp>
        <p:nvSpPr>
          <p:cNvPr id="1098" name="Slide Number Placeholder 5"/>
          <p:cNvSpPr>
            <a:spLocks noGrp="1"/>
          </p:cNvSpPr>
          <p:nvPr>
            <p:ph type="sldNum" sz="quarter" idx="12"/>
          </p:nvPr>
        </p:nvSpPr>
        <p:spPr/>
        <p:txBody>
          <a:bodyPr/>
          <a:lstStyle/>
          <a:p>
            <a:fld id="{BDC665B2-DF85-4CD3-AD69-F624DC89055C}" type="slidenum">
              <a:rPr kumimoji="1" lang="ja-JP" altLang="en-US" smtClean="0"/>
              <a:t>‹#›</a:t>
            </a:fld>
            <a:endParaRPr kumimoji="1" lang="ja-JP" altLang="en-US"/>
          </a:p>
        </p:txBody>
      </p:sp>
    </p:spTree>
    <p:extLst>
      <p:ext uri="{BB962C8B-B14F-4D97-AF65-F5344CB8AC3E}">
        <p14:creationId xmlns:p14="http://schemas.microsoft.com/office/powerpoint/2010/main" val="582992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fld id="{12CAC7CB-7A31-498A-8355-BB80C25EF7ED}" type="datetime1">
              <a:rPr kumimoji="1" lang="ja-JP" altLang="en-US" smtClean="0"/>
              <a:t>2025/6/16</a:t>
            </a:fld>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BDC665B2-DF85-4CD3-AD69-F624DC89055C}" type="slidenum">
              <a:rPr kumimoji="1" lang="ja-JP" altLang="en-US" smtClean="0"/>
              <a:t>‹#›</a:t>
            </a:fld>
            <a:endParaRPr kumimoji="1" lang="ja-JP" altLang="en-US"/>
          </a:p>
        </p:txBody>
      </p:sp>
    </p:spTree>
    <p:extLst>
      <p:ext uri="{BB962C8B-B14F-4D97-AF65-F5344CB8AC3E}">
        <p14:creationId xmlns:p14="http://schemas.microsoft.com/office/powerpoint/2010/main" val="407768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43"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fld id="{A7D9BCCF-7AD7-4571-A509-DF05D4A40972}" type="datetime1">
              <a:rPr kumimoji="1" lang="ja-JP" altLang="en-US" smtClean="0"/>
              <a:t>2025/6/16</a:t>
            </a:fld>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BDC665B2-DF85-4CD3-AD69-F624DC89055C}" type="slidenum">
              <a:rPr kumimoji="1" lang="ja-JP" altLang="en-US" smtClean="0"/>
              <a:t>‹#›</a:t>
            </a:fld>
            <a:endParaRPr kumimoji="1" lang="ja-JP" altLang="en-US"/>
          </a:p>
        </p:txBody>
      </p:sp>
    </p:spTree>
    <p:extLst>
      <p:ext uri="{BB962C8B-B14F-4D97-AF65-F5344CB8AC3E}">
        <p14:creationId xmlns:p14="http://schemas.microsoft.com/office/powerpoint/2010/main" val="1723602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fld id="{722E14B4-DCDA-4441-B6F5-44277B08B8C4}" type="datetime1">
              <a:rPr kumimoji="1" lang="ja-JP" altLang="en-US" smtClean="0"/>
              <a:t>2025/6/16</a:t>
            </a:fld>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BDC665B2-DF85-4CD3-AD69-F624DC89055C}" type="slidenum">
              <a:rPr kumimoji="1" lang="ja-JP" altLang="en-US" smtClean="0"/>
              <a:t>‹#›</a:t>
            </a:fld>
            <a:endParaRPr kumimoji="1" lang="ja-JP" altLang="en-US"/>
          </a:p>
        </p:txBody>
      </p:sp>
    </p:spTree>
    <p:extLst>
      <p:ext uri="{BB962C8B-B14F-4D97-AF65-F5344CB8AC3E}">
        <p14:creationId xmlns:p14="http://schemas.microsoft.com/office/powerpoint/2010/main" val="1925656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56"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58"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0"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fld id="{CA90861A-3050-4122-A026-5F10C32EC3F9}" type="datetime1">
              <a:rPr kumimoji="1" lang="ja-JP" altLang="en-US" smtClean="0"/>
              <a:t>2025/6/16</a:t>
            </a:fld>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BDC665B2-DF85-4CD3-AD69-F624DC89055C}" type="slidenum">
              <a:rPr kumimoji="1" lang="ja-JP" altLang="en-US" smtClean="0"/>
              <a:t>‹#›</a:t>
            </a:fld>
            <a:endParaRPr kumimoji="1" lang="ja-JP" altLang="en-US"/>
          </a:p>
        </p:txBody>
      </p:sp>
    </p:spTree>
    <p:extLst>
      <p:ext uri="{BB962C8B-B14F-4D97-AF65-F5344CB8AC3E}">
        <p14:creationId xmlns:p14="http://schemas.microsoft.com/office/powerpoint/2010/main" val="3078250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a:t>マスター タイトルの書式設定</a:t>
            </a:r>
            <a:endParaRPr lang="en-US" dirty="0"/>
          </a:p>
        </p:txBody>
      </p:sp>
      <p:sp>
        <p:nvSpPr>
          <p:cNvPr id="1066" name="Date Placeholder 2"/>
          <p:cNvSpPr>
            <a:spLocks noGrp="1"/>
          </p:cNvSpPr>
          <p:nvPr>
            <p:ph type="dt" sz="half" idx="10"/>
          </p:nvPr>
        </p:nvSpPr>
        <p:spPr/>
        <p:txBody>
          <a:bodyPr/>
          <a:lstStyle/>
          <a:p>
            <a:fld id="{12BF52A5-DF6A-4947-845B-A3F6D6D84EF1}" type="datetime1">
              <a:rPr kumimoji="1" lang="ja-JP" altLang="en-US" smtClean="0"/>
              <a:t>2025/6/16</a:t>
            </a:fld>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BDC665B2-DF85-4CD3-AD69-F624DC89055C}" type="slidenum">
              <a:rPr kumimoji="1" lang="ja-JP" altLang="en-US" smtClean="0"/>
              <a:t>‹#›</a:t>
            </a:fld>
            <a:endParaRPr kumimoji="1" lang="ja-JP" altLang="en-US"/>
          </a:p>
        </p:txBody>
      </p:sp>
    </p:spTree>
    <p:extLst>
      <p:ext uri="{BB962C8B-B14F-4D97-AF65-F5344CB8AC3E}">
        <p14:creationId xmlns:p14="http://schemas.microsoft.com/office/powerpoint/2010/main" val="1185134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70" name="Date Placeholder 1"/>
          <p:cNvSpPr>
            <a:spLocks noGrp="1"/>
          </p:cNvSpPr>
          <p:nvPr>
            <p:ph type="dt" sz="half" idx="10"/>
          </p:nvPr>
        </p:nvSpPr>
        <p:spPr/>
        <p:txBody>
          <a:bodyPr/>
          <a:lstStyle/>
          <a:p>
            <a:fld id="{FF3C1F8F-687B-4680-ADE2-850AF57E0404}" type="datetime1">
              <a:rPr kumimoji="1" lang="ja-JP" altLang="en-US" smtClean="0"/>
              <a:t>2025/6/16</a:t>
            </a:fld>
            <a:endParaRPr kumimoji="1" lang="ja-JP" altLang="en-US"/>
          </a:p>
        </p:txBody>
      </p:sp>
      <p:sp>
        <p:nvSpPr>
          <p:cNvPr id="1071" name="Footer Placeholder 2"/>
          <p:cNvSpPr>
            <a:spLocks noGrp="1"/>
          </p:cNvSpPr>
          <p:nvPr>
            <p:ph type="ftr" sz="quarter" idx="11"/>
          </p:nvPr>
        </p:nvSpPr>
        <p:spPr/>
        <p:txBody>
          <a:bodyPr/>
          <a:lstStyle/>
          <a:p>
            <a:endParaRPr kumimoji="1" lang="ja-JP" altLang="en-US"/>
          </a:p>
        </p:txBody>
      </p:sp>
      <p:sp>
        <p:nvSpPr>
          <p:cNvPr id="1072" name="Slide Number Placeholder 3"/>
          <p:cNvSpPr>
            <a:spLocks noGrp="1"/>
          </p:cNvSpPr>
          <p:nvPr>
            <p:ph type="sldNum" sz="quarter" idx="12"/>
          </p:nvPr>
        </p:nvSpPr>
        <p:spPr/>
        <p:txBody>
          <a:bodyPr/>
          <a:lstStyle/>
          <a:p>
            <a:fld id="{BDC665B2-DF85-4CD3-AD69-F624DC89055C}" type="slidenum">
              <a:rPr kumimoji="1" lang="ja-JP" altLang="en-US" smtClean="0"/>
              <a:t>‹#›</a:t>
            </a:fld>
            <a:endParaRPr kumimoji="1" lang="ja-JP" altLang="en-US"/>
          </a:p>
        </p:txBody>
      </p:sp>
    </p:spTree>
    <p:extLst>
      <p:ext uri="{BB962C8B-B14F-4D97-AF65-F5344CB8AC3E}">
        <p14:creationId xmlns:p14="http://schemas.microsoft.com/office/powerpoint/2010/main" val="3770764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0" name=""/>
        <p:cNvGrpSpPr/>
        <p:nvPr/>
      </p:nvGrpSpPr>
      <p:grpSpPr>
        <a:xfrm>
          <a:off x="0" y="0"/>
          <a:ext cx="0" cy="0"/>
          <a:chOff x="0" y="0"/>
          <a:chExt cx="0" cy="0"/>
        </a:xfrm>
      </p:grpSpPr>
      <p:sp>
        <p:nvSpPr>
          <p:cNvPr id="1074"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75"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6"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77" name="Date Placeholder 4"/>
          <p:cNvSpPr>
            <a:spLocks noGrp="1"/>
          </p:cNvSpPr>
          <p:nvPr>
            <p:ph type="dt" sz="half" idx="10"/>
          </p:nvPr>
        </p:nvSpPr>
        <p:spPr/>
        <p:txBody>
          <a:bodyPr/>
          <a:lstStyle/>
          <a:p>
            <a:fld id="{A57FC76C-315B-4872-A634-8B28640818AA}" type="datetime1">
              <a:rPr kumimoji="1" lang="ja-JP" altLang="en-US" smtClean="0"/>
              <a:t>2025/6/16</a:t>
            </a:fld>
            <a:endParaRPr kumimoji="1" lang="ja-JP" altLang="en-US"/>
          </a:p>
        </p:txBody>
      </p:sp>
      <p:sp>
        <p:nvSpPr>
          <p:cNvPr id="1078" name="Footer Placeholder 5"/>
          <p:cNvSpPr>
            <a:spLocks noGrp="1"/>
          </p:cNvSpPr>
          <p:nvPr>
            <p:ph type="ftr" sz="quarter" idx="11"/>
          </p:nvPr>
        </p:nvSpPr>
        <p:spPr/>
        <p:txBody>
          <a:bodyPr/>
          <a:lstStyle/>
          <a:p>
            <a:endParaRPr kumimoji="1" lang="ja-JP" altLang="en-US"/>
          </a:p>
        </p:txBody>
      </p:sp>
      <p:sp>
        <p:nvSpPr>
          <p:cNvPr id="1079" name="Slide Number Placeholder 6"/>
          <p:cNvSpPr>
            <a:spLocks noGrp="1"/>
          </p:cNvSpPr>
          <p:nvPr>
            <p:ph type="sldNum" sz="quarter" idx="12"/>
          </p:nvPr>
        </p:nvSpPr>
        <p:spPr/>
        <p:txBody>
          <a:bodyPr/>
          <a:lstStyle/>
          <a:p>
            <a:fld id="{BDC665B2-DF85-4CD3-AD69-F624DC89055C}" type="slidenum">
              <a:rPr kumimoji="1" lang="ja-JP" altLang="en-US" smtClean="0"/>
              <a:t>‹#›</a:t>
            </a:fld>
            <a:endParaRPr kumimoji="1" lang="ja-JP" altLang="en-US"/>
          </a:p>
        </p:txBody>
      </p:sp>
    </p:spTree>
    <p:extLst>
      <p:ext uri="{BB962C8B-B14F-4D97-AF65-F5344CB8AC3E}">
        <p14:creationId xmlns:p14="http://schemas.microsoft.com/office/powerpoint/2010/main" val="2124970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81"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82"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1083"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84" name="Date Placeholder 4"/>
          <p:cNvSpPr>
            <a:spLocks noGrp="1"/>
          </p:cNvSpPr>
          <p:nvPr>
            <p:ph type="dt" sz="half" idx="10"/>
          </p:nvPr>
        </p:nvSpPr>
        <p:spPr/>
        <p:txBody>
          <a:bodyPr/>
          <a:lstStyle/>
          <a:p>
            <a:fld id="{6D8066F3-49FF-4CE2-A4AD-45FD82F17604}" type="datetime1">
              <a:rPr kumimoji="1" lang="ja-JP" altLang="en-US" smtClean="0"/>
              <a:t>2025/6/16</a:t>
            </a:fld>
            <a:endParaRPr kumimoji="1" lang="ja-JP" altLang="en-US"/>
          </a:p>
        </p:txBody>
      </p:sp>
      <p:sp>
        <p:nvSpPr>
          <p:cNvPr id="1085" name="Footer Placeholder 5"/>
          <p:cNvSpPr>
            <a:spLocks noGrp="1"/>
          </p:cNvSpPr>
          <p:nvPr>
            <p:ph type="ftr" sz="quarter" idx="11"/>
          </p:nvPr>
        </p:nvSpPr>
        <p:spPr/>
        <p:txBody>
          <a:bodyPr/>
          <a:lstStyle/>
          <a:p>
            <a:endParaRPr kumimoji="1" lang="ja-JP" altLang="en-US"/>
          </a:p>
        </p:txBody>
      </p:sp>
      <p:sp>
        <p:nvSpPr>
          <p:cNvPr id="1086" name="Slide Number Placeholder 6"/>
          <p:cNvSpPr>
            <a:spLocks noGrp="1"/>
          </p:cNvSpPr>
          <p:nvPr>
            <p:ph type="sldNum" sz="quarter" idx="12"/>
          </p:nvPr>
        </p:nvSpPr>
        <p:spPr/>
        <p:txBody>
          <a:bodyPr/>
          <a:lstStyle/>
          <a:p>
            <a:fld id="{BDC665B2-DF85-4CD3-AD69-F624DC89055C}" type="slidenum">
              <a:rPr kumimoji="1" lang="ja-JP" altLang="en-US" smtClean="0"/>
              <a:t>‹#›</a:t>
            </a:fld>
            <a:endParaRPr kumimoji="1" lang="ja-JP" altLang="en-US"/>
          </a:p>
        </p:txBody>
      </p:sp>
    </p:spTree>
    <p:extLst>
      <p:ext uri="{BB962C8B-B14F-4D97-AF65-F5344CB8AC3E}">
        <p14:creationId xmlns:p14="http://schemas.microsoft.com/office/powerpoint/2010/main" val="1796996264"/>
      </p:ext>
    </p:extLst>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025"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1026"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99C2D7-EC84-4E9F-A2D9-2443DC547054}" type="datetime1">
              <a:rPr kumimoji="1" lang="ja-JP" altLang="en-US" smtClean="0"/>
              <a:t>2025/6/16</a:t>
            </a:fld>
            <a:endParaRPr kumimoji="1" lang="ja-JP" altLang="en-US"/>
          </a:p>
        </p:txBody>
      </p:sp>
      <p:sp>
        <p:nvSpPr>
          <p:cNvPr id="1028"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C665B2-DF85-4CD3-AD69-F624DC89055C}" type="slidenum">
              <a:rPr kumimoji="1" lang="ja-JP" altLang="en-US" smtClean="0"/>
              <a:t>‹#›</a:t>
            </a:fld>
            <a:endParaRPr kumimoji="1" lang="ja-JP" altLang="en-US"/>
          </a:p>
        </p:txBody>
      </p:sp>
    </p:spTree>
    <p:extLst>
      <p:ext uri="{BB962C8B-B14F-4D97-AF65-F5344CB8AC3E}">
        <p14:creationId xmlns:p14="http://schemas.microsoft.com/office/powerpoint/2010/main" val="3757594187"/>
      </p:ext>
    </p:extLst>
  </p:cSld>
  <p:clrMap bg1="lt1" tx1="dk1" bg2="lt2" tx2="dk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1.xml" /></Relationships>
</file>

<file path=ppt/slides/_rels/slide10.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1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12.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4.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12" name="正方形/長方形 5"/>
          <p:cNvSpPr/>
          <p:nvPr/>
        </p:nvSpPr>
        <p:spPr>
          <a:xfrm>
            <a:off x="787640" y="2024042"/>
            <a:ext cx="7465406" cy="4392742"/>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3" name="正方形/長方形 41"/>
          <p:cNvSpPr/>
          <p:nvPr/>
        </p:nvSpPr>
        <p:spPr>
          <a:xfrm>
            <a:off x="787640" y="2023750"/>
            <a:ext cx="7465406" cy="4114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spcBef>
                <a:spcPts val="600"/>
              </a:spcBef>
            </a:pPr>
            <a:r>
              <a:rPr lang="ja-JP" altLang="en-US" sz="2000" dirty="0">
                <a:solidFill>
                  <a:schemeClr val="tx1"/>
                </a:solidFill>
                <a:latin typeface="Meiryo UI" panose="020B0604030504040204" pitchFamily="50" charset="-128"/>
                <a:ea typeface="Meiryo UI" panose="020B0604030504040204" pitchFamily="50" charset="-128"/>
              </a:rPr>
              <a:t>目　次</a:t>
            </a:r>
            <a:endParaRPr lang="en-US" altLang="ja-JP" sz="2000" dirty="0">
              <a:solidFill>
                <a:schemeClr val="tx1"/>
              </a:solidFill>
              <a:latin typeface="Meiryo UI" panose="020B0604030504040204" pitchFamily="50" charset="-128"/>
              <a:ea typeface="Meiryo UI" panose="020B0604030504040204" pitchFamily="50" charset="-128"/>
            </a:endParaRPr>
          </a:p>
        </p:txBody>
      </p:sp>
      <p:grpSp>
        <p:nvGrpSpPr>
          <p:cNvPr id="1114" name="グループ化 1"/>
          <p:cNvGrpSpPr/>
          <p:nvPr/>
        </p:nvGrpSpPr>
        <p:grpSpPr>
          <a:xfrm>
            <a:off x="7330450" y="211911"/>
            <a:ext cx="1580183" cy="216000"/>
            <a:chOff x="6990815" y="845464"/>
            <a:chExt cx="1580183" cy="216000"/>
          </a:xfrm>
        </p:grpSpPr>
        <p:sp>
          <p:nvSpPr>
            <p:cNvPr id="1115" name="Google Shape;89;p1"/>
            <p:cNvSpPr/>
            <p:nvPr/>
          </p:nvSpPr>
          <p:spPr>
            <a:xfrm>
              <a:off x="6990815" y="845464"/>
              <a:ext cx="1578217" cy="216000"/>
            </a:xfrm>
            <a:prstGeom prst="rect">
              <a:avLst/>
            </a:prstGeom>
            <a:noFill/>
            <a:ln w="12700" cap="flat" cmpd="sng">
              <a:noFill/>
              <a:prstDash val="solid"/>
              <a:miter lim="800000"/>
              <a:headEnd type="none" w="sm" len="sm"/>
              <a:tailEnd type="none" w="sm" len="sm"/>
            </a:ln>
          </p:spPr>
          <p:txBody>
            <a:bodyPr spcFirstLastPara="1" wrap="square" lIns="32576" tIns="32576" rIns="32576" bIns="0" anchor="ctr" anchorCtr="0">
              <a:noAutofit/>
            </a:bodyPr>
            <a:lstStyle/>
            <a:p>
              <a:pPr algn="dist">
                <a:buSzPts val="1200"/>
              </a:pPr>
              <a:r>
                <a:rPr lang="ja-JP" altLang="en-US" sz="1400" dirty="0">
                  <a:solidFill>
                    <a:schemeClr val="tx1"/>
                  </a:solidFill>
                  <a:latin typeface="Meiryo UI" panose="020B0604030504040204" pitchFamily="50" charset="-128"/>
                  <a:ea typeface="Meiryo UI" panose="020B0604030504040204" pitchFamily="50" charset="-128"/>
                  <a:cs typeface="Meiryo"/>
                  <a:sym typeface="Meiryo"/>
                </a:rPr>
                <a:t>資料№３　</a:t>
              </a:r>
              <a:endParaRPr sz="1400" dirty="0">
                <a:solidFill>
                  <a:schemeClr val="tx1"/>
                </a:solidFill>
                <a:latin typeface="Meiryo UI" panose="020B0604030504040204" pitchFamily="50" charset="-128"/>
                <a:ea typeface="Meiryo UI" panose="020B0604030504040204" pitchFamily="50" charset="-128"/>
                <a:cs typeface="Meiryo"/>
                <a:sym typeface="Meiryo"/>
              </a:endParaRPr>
            </a:p>
          </p:txBody>
        </p:sp>
        <p:sp>
          <p:nvSpPr>
            <p:cNvPr id="1116" name="Google Shape;89;p1"/>
            <p:cNvSpPr/>
            <p:nvPr/>
          </p:nvSpPr>
          <p:spPr>
            <a:xfrm>
              <a:off x="6992781" y="845464"/>
              <a:ext cx="1578217" cy="216000"/>
            </a:xfrm>
            <a:prstGeom prst="rect">
              <a:avLst/>
            </a:prstGeom>
            <a:noFill/>
            <a:ln w="12700" cap="flat" cmpd="sng">
              <a:solidFill>
                <a:schemeClr val="dk1"/>
              </a:solidFill>
              <a:prstDash val="solid"/>
              <a:miter lim="800000"/>
              <a:headEnd type="none" w="sm" len="sm"/>
              <a:tailEnd type="none" w="sm" len="sm"/>
            </a:ln>
          </p:spPr>
          <p:txBody>
            <a:bodyPr spcFirstLastPara="1" wrap="square" lIns="32576" tIns="32576" rIns="32576" bIns="0" anchor="ctr" anchorCtr="0">
              <a:noAutofit/>
            </a:bodyPr>
            <a:lstStyle/>
            <a:p>
              <a:pPr algn="dist">
                <a:buSzPts val="1200"/>
              </a:pPr>
              <a:endParaRPr sz="1200" dirty="0">
                <a:solidFill>
                  <a:schemeClr val="tx1"/>
                </a:solidFill>
                <a:latin typeface="Meiryo UI" panose="020B0604030504040204" pitchFamily="50" charset="-128"/>
                <a:ea typeface="Meiryo UI" panose="020B0604030504040204" pitchFamily="50" charset="-128"/>
                <a:cs typeface="Meiryo"/>
                <a:sym typeface="Meiryo"/>
              </a:endParaRPr>
            </a:p>
          </p:txBody>
        </p:sp>
      </p:grpSp>
      <p:sp>
        <p:nvSpPr>
          <p:cNvPr id="1117" name="タイトル 2"/>
          <p:cNvSpPr txBox="1"/>
          <p:nvPr/>
        </p:nvSpPr>
        <p:spPr>
          <a:xfrm>
            <a:off x="342055" y="978443"/>
            <a:ext cx="8459890" cy="946154"/>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indent="360000" algn="l">
              <a:defRPr/>
            </a:pPr>
            <a:r>
              <a:rPr lang="ja-JP" altLang="en-US" sz="2800" b="0" dirty="0">
                <a:solidFill>
                  <a:schemeClr val="bg2">
                    <a:lumMod val="25000"/>
                  </a:schemeClr>
                </a:solidFill>
              </a:rPr>
              <a:t>デジタル田園都市国家構想交付金の効果検証及び</a:t>
            </a:r>
          </a:p>
          <a:p>
            <a:pPr indent="360000" algn="l">
              <a:defRPr/>
            </a:pPr>
            <a:r>
              <a:rPr lang="ja-JP" altLang="en-US" sz="2800" b="0" dirty="0">
                <a:solidFill>
                  <a:schemeClr val="bg2">
                    <a:lumMod val="25000"/>
                  </a:schemeClr>
                </a:solidFill>
              </a:rPr>
              <a:t>新しい地方経済・生活環境創生交付金について</a:t>
            </a:r>
          </a:p>
        </p:txBody>
      </p:sp>
      <p:sp>
        <p:nvSpPr>
          <p:cNvPr id="1118" name="正方形/長方形 4"/>
          <p:cNvSpPr/>
          <p:nvPr/>
        </p:nvSpPr>
        <p:spPr>
          <a:xfrm>
            <a:off x="1003420" y="2428661"/>
            <a:ext cx="7033847" cy="3669343"/>
          </a:xfrm>
          <a:prstGeom prst="rect">
            <a:avLst/>
          </a:prstGeom>
          <a:solidFill>
            <a:schemeClr val="bg1"/>
          </a:solidFill>
        </p:spPr>
        <p:txBody>
          <a:bodyPr wrap="square">
            <a:spAutoFit/>
          </a:bodyPr>
          <a:lstStyle/>
          <a:p>
            <a:pPr marL="216000" indent="-216000">
              <a:lnSpc>
                <a:spcPct val="150000"/>
              </a:lnSpc>
              <a:spcBef>
                <a:spcPts val="300"/>
              </a:spcBef>
            </a:pPr>
            <a:r>
              <a:rPr lang="ja-JP" altLang="en-US" sz="1400" dirty="0">
                <a:solidFill>
                  <a:schemeClr val="tx1"/>
                </a:solidFill>
                <a:latin typeface="Meiryo UI" panose="020B0604030504040204" pitchFamily="50" charset="-128"/>
                <a:ea typeface="Meiryo UI" panose="020B0604030504040204" pitchFamily="50" charset="-128"/>
              </a:rPr>
              <a:t>１　デジタル田園都市国家構想（デジ田）交付金について</a:t>
            </a:r>
            <a:r>
              <a:rPr lang="en-US" altLang="zh-TW" sz="1400" u="dotted" dirty="0">
                <a:solidFill>
                  <a:schemeClr val="tx1"/>
                </a:solidFill>
                <a:latin typeface="Meiryo UI" panose="020B0604030504040204" pitchFamily="50" charset="-128"/>
                <a:ea typeface="Meiryo UI" panose="020B0604030504040204" pitchFamily="50" charset="-128"/>
              </a:rPr>
              <a:t>		　　　　　　   	   １　　　　　　　　　　 </a:t>
            </a:r>
            <a:r>
              <a:rPr lang="ja-JP" altLang="en-US" sz="1400" u="dotted" dirty="0">
                <a:solidFill>
                  <a:schemeClr val="tx1"/>
                </a:solidFill>
                <a:latin typeface="Meiryo UI" panose="020B0604030504040204" pitchFamily="50" charset="-128"/>
                <a:ea typeface="Meiryo UI" panose="020B0604030504040204" pitchFamily="50" charset="-128"/>
              </a:rPr>
              <a:t>　</a:t>
            </a:r>
            <a:r>
              <a:rPr lang="en-US" altLang="ja-JP" sz="1400" u="dotted" dirty="0">
                <a:solidFill>
                  <a:schemeClr val="tx1"/>
                </a:solidFill>
                <a:latin typeface="Meiryo UI" panose="020B0604030504040204" pitchFamily="50" charset="-128"/>
                <a:ea typeface="Meiryo UI" panose="020B0604030504040204" pitchFamily="50" charset="-128"/>
              </a:rPr>
              <a:t>      　　　　　　　　　　　　　　　　　　　　　　　　　　　　　　　　　　　　</a:t>
            </a:r>
            <a:endParaRPr lang="ja-JP" altLang="en-US" sz="1400" dirty="0">
              <a:solidFill>
                <a:schemeClr val="tx1"/>
              </a:solidFill>
              <a:latin typeface="Meiryo UI" panose="020B0604030504040204" pitchFamily="50" charset="-128"/>
              <a:ea typeface="Meiryo UI" panose="020B0604030504040204" pitchFamily="50" charset="-128"/>
            </a:endParaRPr>
          </a:p>
          <a:p>
            <a:pPr>
              <a:lnSpc>
                <a:spcPct val="150000"/>
              </a:lnSpc>
              <a:spcBef>
                <a:spcPts val="300"/>
              </a:spcBef>
            </a:pPr>
            <a:r>
              <a:rPr lang="zh-TW" altLang="en-US" sz="1400" dirty="0">
                <a:solidFill>
                  <a:schemeClr val="tx1"/>
                </a:solidFill>
                <a:latin typeface="Meiryo UI" panose="020B0604030504040204" pitchFamily="50" charset="-128"/>
                <a:ea typeface="Meiryo UI" panose="020B0604030504040204" pitchFamily="50" charset="-128"/>
              </a:rPr>
              <a:t>２　デジ田交付金（地方創生推進タイプ）について</a:t>
            </a:r>
            <a:r>
              <a:rPr lang="en-US" altLang="zh-TW" sz="1400" u="dotted" dirty="0">
                <a:solidFill>
                  <a:schemeClr val="tx1"/>
                </a:solidFill>
                <a:latin typeface="Meiryo UI" panose="020B0604030504040204" pitchFamily="50" charset="-128"/>
                <a:ea typeface="Meiryo UI" panose="020B0604030504040204" pitchFamily="50" charset="-128"/>
              </a:rPr>
              <a:t>　　 　　 　　　　　　　　　　　　　　　　　      </a:t>
            </a:r>
            <a:r>
              <a:rPr lang="en-US" altLang="ja-JP" sz="1400" u="dotted" dirty="0">
                <a:solidFill>
                  <a:schemeClr val="tx1"/>
                </a:solidFill>
                <a:latin typeface="Meiryo UI" panose="020B0604030504040204" pitchFamily="50" charset="-128"/>
                <a:ea typeface="Meiryo UI" panose="020B0604030504040204" pitchFamily="50" charset="-128"/>
              </a:rPr>
              <a:t>2</a:t>
            </a:r>
            <a:endParaRPr lang="zh-TW" altLang="en-US" sz="1400" u="dotted" dirty="0">
              <a:solidFill>
                <a:schemeClr val="tx1"/>
              </a:solidFill>
              <a:latin typeface="Meiryo UI" panose="020B0604030504040204" pitchFamily="50" charset="-128"/>
              <a:ea typeface="Meiryo UI" panose="020B0604030504040204" pitchFamily="50" charset="-128"/>
            </a:endParaRPr>
          </a:p>
          <a:p>
            <a:pPr>
              <a:lnSpc>
                <a:spcPct val="150000"/>
              </a:lnSpc>
              <a:spcBef>
                <a:spcPts val="300"/>
              </a:spcBef>
            </a:pPr>
            <a:r>
              <a:rPr lang="ja-JP" altLang="en-US" sz="1400" dirty="0">
                <a:solidFill>
                  <a:schemeClr val="tx1"/>
                </a:solidFill>
                <a:latin typeface="Meiryo UI" panose="020B0604030504040204" pitchFamily="50" charset="-128"/>
                <a:ea typeface="Meiryo UI" panose="020B0604030504040204" pitchFamily="50" charset="-128"/>
              </a:rPr>
              <a:t>３　</a:t>
            </a:r>
            <a:r>
              <a:rPr lang="en-US" altLang="ja-JP" sz="1400" dirty="0">
                <a:solidFill>
                  <a:schemeClr val="tx1"/>
                </a:solidFill>
                <a:latin typeface="Meiryo UI" panose="020B0604030504040204" pitchFamily="50" charset="-128"/>
                <a:ea typeface="Meiryo UI" panose="020B0604030504040204" pitchFamily="50" charset="-128"/>
              </a:rPr>
              <a:t>PDCA</a:t>
            </a:r>
            <a:r>
              <a:rPr lang="ja-JP" altLang="en-US" sz="1400" dirty="0">
                <a:solidFill>
                  <a:schemeClr val="tx1"/>
                </a:solidFill>
                <a:latin typeface="Meiryo UI" panose="020B0604030504040204" pitchFamily="50" charset="-128"/>
                <a:ea typeface="Meiryo UI" panose="020B0604030504040204" pitchFamily="50" charset="-128"/>
              </a:rPr>
              <a:t>サイクル</a:t>
            </a:r>
            <a:r>
              <a:rPr lang="ja-JP" altLang="en-US" sz="1400" dirty="0" smtClean="0">
                <a:solidFill>
                  <a:schemeClr val="tx1"/>
                </a:solidFill>
                <a:latin typeface="Meiryo UI" panose="020B0604030504040204" pitchFamily="50" charset="-128"/>
                <a:ea typeface="Meiryo UI" panose="020B0604030504040204" pitchFamily="50" charset="-128"/>
              </a:rPr>
              <a:t>と</a:t>
            </a:r>
            <a:r>
              <a:rPr lang="zh-TW" altLang="en-US" sz="1400" dirty="0">
                <a:latin typeface="Meiryo UI" panose="020B0604030504040204" pitchFamily="50" charset="-128"/>
                <a:ea typeface="Meiryo UI" panose="020B0604030504040204" pitchFamily="50" charset="-128"/>
              </a:rPr>
              <a:t>総合計画協議会</a:t>
            </a:r>
            <a:r>
              <a:rPr lang="ja-JP" altLang="en-US" sz="1400" dirty="0" smtClean="0">
                <a:solidFill>
                  <a:schemeClr val="tx1"/>
                </a:solidFill>
                <a:latin typeface="Meiryo UI" panose="020B0604030504040204" pitchFamily="50" charset="-128"/>
                <a:ea typeface="Meiryo UI" panose="020B0604030504040204" pitchFamily="50" charset="-128"/>
              </a:rPr>
              <a:t>の</a:t>
            </a:r>
            <a:r>
              <a:rPr lang="ja-JP" altLang="en-US" sz="1400" dirty="0">
                <a:solidFill>
                  <a:schemeClr val="tx1"/>
                </a:solidFill>
                <a:latin typeface="Meiryo UI" panose="020B0604030504040204" pitchFamily="50" charset="-128"/>
                <a:ea typeface="Meiryo UI" panose="020B0604030504040204" pitchFamily="50" charset="-128"/>
              </a:rPr>
              <a:t>役割について</a:t>
            </a:r>
            <a:r>
              <a:rPr lang="ja-JP" altLang="en-US" sz="1400" u="dotted" dirty="0">
                <a:solidFill>
                  <a:schemeClr val="tx1"/>
                </a:solidFill>
                <a:latin typeface="Meiryo UI" panose="020B0604030504040204" pitchFamily="50" charset="-128"/>
                <a:ea typeface="Meiryo UI" panose="020B0604030504040204" pitchFamily="50" charset="-128"/>
              </a:rPr>
              <a:t>　</a:t>
            </a:r>
            <a:r>
              <a:rPr lang="en-US" altLang="ja-JP" sz="1400" u="dotted" dirty="0" smtClean="0">
                <a:solidFill>
                  <a:schemeClr val="tx1"/>
                </a:solidFill>
                <a:latin typeface="Meiryo UI" panose="020B0604030504040204" pitchFamily="50" charset="-128"/>
                <a:ea typeface="Meiryo UI" panose="020B0604030504040204" pitchFamily="50" charset="-128"/>
              </a:rPr>
              <a:t>	</a:t>
            </a:r>
            <a:r>
              <a:rPr lang="en-US" altLang="ja-JP" sz="1400" u="dotted" dirty="0">
                <a:solidFill>
                  <a:schemeClr val="tx1"/>
                </a:solidFill>
                <a:latin typeface="Meiryo UI" panose="020B0604030504040204" pitchFamily="50" charset="-128"/>
                <a:ea typeface="Meiryo UI" panose="020B0604030504040204" pitchFamily="50" charset="-128"/>
              </a:rPr>
              <a:t>	　　　　　　　　 </a:t>
            </a:r>
            <a:r>
              <a:rPr lang="ja-JP" altLang="en-US" sz="1400" u="dotted" dirty="0">
                <a:solidFill>
                  <a:schemeClr val="tx1"/>
                </a:solidFill>
                <a:latin typeface="Meiryo UI" panose="020B0604030504040204" pitchFamily="50" charset="-128"/>
                <a:ea typeface="Meiryo UI" panose="020B0604030504040204" pitchFamily="50" charset="-128"/>
              </a:rPr>
              <a:t>　3</a:t>
            </a:r>
            <a:endParaRPr lang="ja-JP" altLang="en-US" sz="1400" dirty="0">
              <a:solidFill>
                <a:schemeClr val="tx1"/>
              </a:solidFill>
              <a:latin typeface="Meiryo UI" panose="020B0604030504040204" pitchFamily="50" charset="-128"/>
              <a:ea typeface="Meiryo UI" panose="020B0604030504040204" pitchFamily="50" charset="-128"/>
            </a:endParaRPr>
          </a:p>
          <a:p>
            <a:pPr>
              <a:lnSpc>
                <a:spcPct val="150000"/>
              </a:lnSpc>
              <a:spcBef>
                <a:spcPts val="300"/>
              </a:spcBef>
            </a:pPr>
            <a:r>
              <a:rPr lang="zh-TW" altLang="en-US" sz="1400" dirty="0">
                <a:solidFill>
                  <a:schemeClr val="tx1"/>
                </a:solidFill>
                <a:latin typeface="Meiryo UI" panose="020B0604030504040204" pitchFamily="50" charset="-128"/>
                <a:ea typeface="Meiryo UI" panose="020B0604030504040204" pitchFamily="50" charset="-128"/>
              </a:rPr>
              <a:t>４　デジ田交付金</a:t>
            </a:r>
            <a:r>
              <a:rPr lang="zh-TW" altLang="en-US" sz="1400" dirty="0" smtClean="0">
                <a:solidFill>
                  <a:schemeClr val="tx1"/>
                </a:solidFill>
                <a:latin typeface="Meiryo UI" panose="020B0604030504040204" pitchFamily="50" charset="-128"/>
                <a:ea typeface="Meiryo UI" panose="020B0604030504040204" pitchFamily="50" charset="-128"/>
              </a:rPr>
              <a:t>令和６年度</a:t>
            </a:r>
            <a:r>
              <a:rPr lang="zh-TW" altLang="en-US" sz="1400" dirty="0">
                <a:solidFill>
                  <a:schemeClr val="tx1"/>
                </a:solidFill>
                <a:latin typeface="Meiryo UI" panose="020B0604030504040204" pitchFamily="50" charset="-128"/>
                <a:ea typeface="Meiryo UI" panose="020B0604030504040204" pitchFamily="50" charset="-128"/>
              </a:rPr>
              <a:t>活用実績一覧</a:t>
            </a:r>
            <a:r>
              <a:rPr lang="ja-JP" altLang="en-US" sz="1400" u="dotted" dirty="0">
                <a:solidFill>
                  <a:schemeClr val="tx1"/>
                </a:solidFill>
                <a:latin typeface="Meiryo UI" panose="020B0604030504040204" pitchFamily="50" charset="-128"/>
                <a:ea typeface="Meiryo UI" panose="020B0604030504040204" pitchFamily="50" charset="-128"/>
              </a:rPr>
              <a:t>　</a:t>
            </a:r>
            <a:r>
              <a:rPr lang="en-US" altLang="ja-JP" sz="1400" u="dotted" dirty="0">
                <a:solidFill>
                  <a:schemeClr val="tx1"/>
                </a:solidFill>
                <a:latin typeface="Meiryo UI" panose="020B0604030504040204" pitchFamily="50" charset="-128"/>
                <a:ea typeface="Meiryo UI" panose="020B0604030504040204" pitchFamily="50" charset="-128"/>
              </a:rPr>
              <a:t>		　　　　　　	</a:t>
            </a:r>
            <a:r>
              <a:rPr lang="ja-JP" altLang="en-US" sz="1400" u="dotted" dirty="0">
                <a:solidFill>
                  <a:schemeClr val="tx1"/>
                </a:solidFill>
                <a:latin typeface="Meiryo UI" panose="020B0604030504040204" pitchFamily="50" charset="-128"/>
                <a:ea typeface="Meiryo UI" panose="020B0604030504040204" pitchFamily="50" charset="-128"/>
              </a:rPr>
              <a:t>　　　　　　　 　  4</a:t>
            </a:r>
            <a:endParaRPr lang="ja-JP" altLang="en-US" sz="1400" dirty="0">
              <a:solidFill>
                <a:schemeClr val="tx1"/>
              </a:solidFill>
              <a:latin typeface="Meiryo UI" panose="020B0604030504040204" pitchFamily="50" charset="-128"/>
              <a:ea typeface="Meiryo UI" panose="020B0604030504040204" pitchFamily="50" charset="-128"/>
            </a:endParaRPr>
          </a:p>
          <a:p>
            <a:pPr defTabSz="922338">
              <a:lnSpc>
                <a:spcPct val="150000"/>
              </a:lnSpc>
              <a:spcBef>
                <a:spcPts val="300"/>
              </a:spcBef>
              <a:tabLst>
                <a:tab pos="6280150" algn="l"/>
                <a:tab pos="6548438" algn="l"/>
              </a:tabLst>
            </a:pPr>
            <a:r>
              <a:rPr lang="ja-JP" altLang="en-US" sz="1400" dirty="0">
                <a:solidFill>
                  <a:schemeClr val="tx1"/>
                </a:solidFill>
                <a:latin typeface="Meiryo UI" panose="020B0604030504040204" pitchFamily="50" charset="-128"/>
                <a:ea typeface="Meiryo UI" panose="020B0604030504040204" pitchFamily="50" charset="-128"/>
              </a:rPr>
              <a:t>５　デジ田交付金</a:t>
            </a:r>
            <a:r>
              <a:rPr lang="zh-TW" altLang="en-US" sz="1400" dirty="0">
                <a:latin typeface="Meiryo UI" panose="020B0604030504040204" pitchFamily="50" charset="-128"/>
                <a:ea typeface="Meiryo UI" panose="020B0604030504040204" pitchFamily="50" charset="-128"/>
              </a:rPr>
              <a:t>令和６</a:t>
            </a:r>
            <a:r>
              <a:rPr lang="zh-TW" altLang="en-US" sz="1400" dirty="0" smtClean="0">
                <a:latin typeface="Meiryo UI" panose="020B0604030504040204" pitchFamily="50" charset="-128"/>
                <a:ea typeface="Meiryo UI" panose="020B0604030504040204" pitchFamily="50" charset="-128"/>
              </a:rPr>
              <a:t>年度</a:t>
            </a:r>
            <a:r>
              <a:rPr lang="ja-JP" altLang="en-US" sz="1400" dirty="0" smtClean="0">
                <a:latin typeface="Meiryo UI" panose="020B0604030504040204" pitchFamily="50" charset="-128"/>
                <a:ea typeface="Meiryo UI" panose="020B0604030504040204" pitchFamily="50" charset="-128"/>
              </a:rPr>
              <a:t>事業</a:t>
            </a:r>
            <a:r>
              <a:rPr lang="en-US" altLang="ja-JP" sz="1400" dirty="0" smtClean="0">
                <a:solidFill>
                  <a:schemeClr val="tx1"/>
                </a:solidFill>
                <a:latin typeface="Meiryo UI" panose="020B0604030504040204" pitchFamily="50" charset="-128"/>
                <a:ea typeface="Meiryo UI" panose="020B0604030504040204" pitchFamily="50" charset="-128"/>
              </a:rPr>
              <a:t>KPI</a:t>
            </a:r>
            <a:r>
              <a:rPr lang="ja-JP" altLang="en-US" sz="1400" dirty="0">
                <a:solidFill>
                  <a:schemeClr val="tx1"/>
                </a:solidFill>
                <a:latin typeface="Meiryo UI" panose="020B0604030504040204" pitchFamily="50" charset="-128"/>
                <a:ea typeface="Meiryo UI" panose="020B0604030504040204" pitchFamily="50" charset="-128"/>
              </a:rPr>
              <a:t>（重要業績評価指標）の実績</a:t>
            </a:r>
            <a:r>
              <a:rPr lang="en-US" altLang="ja-JP" sz="1400" u="dotted" dirty="0">
                <a:solidFill>
                  <a:schemeClr val="tx1"/>
                </a:solidFill>
                <a:latin typeface="Meiryo UI" panose="020B0604030504040204" pitchFamily="50" charset="-128"/>
                <a:ea typeface="Meiryo UI" panose="020B0604030504040204" pitchFamily="50" charset="-128"/>
              </a:rPr>
              <a:t>	　   ５</a:t>
            </a:r>
          </a:p>
          <a:p>
            <a:pPr defTabSz="922338">
              <a:lnSpc>
                <a:spcPct val="150000"/>
              </a:lnSpc>
              <a:spcBef>
                <a:spcPts val="300"/>
              </a:spcBef>
              <a:tabLst>
                <a:tab pos="6280150" algn="l"/>
                <a:tab pos="6548438" algn="l"/>
              </a:tabLst>
            </a:pPr>
            <a:r>
              <a:rPr lang="ja-JP" altLang="en-US" sz="1400" dirty="0">
                <a:solidFill>
                  <a:schemeClr val="tx1"/>
                </a:solidFill>
                <a:latin typeface="Meiryo UI" panose="020B0604030504040204" pitchFamily="50" charset="-128"/>
                <a:ea typeface="Meiryo UI" panose="020B0604030504040204" pitchFamily="50" charset="-128"/>
              </a:rPr>
              <a:t>６　新しい地方経済・生活環境創生（新地創）交付</a:t>
            </a:r>
            <a:r>
              <a:rPr lang="ja-JP" altLang="en-US" sz="1400" dirty="0" smtClean="0">
                <a:solidFill>
                  <a:schemeClr val="tx1"/>
                </a:solidFill>
                <a:latin typeface="Meiryo UI" panose="020B0604030504040204" pitchFamily="50" charset="-128"/>
                <a:ea typeface="Meiryo UI" panose="020B0604030504040204" pitchFamily="50" charset="-128"/>
              </a:rPr>
              <a:t>金について</a:t>
            </a:r>
            <a:r>
              <a:rPr lang="en-US" altLang="ja-JP" sz="1400" u="dotted" dirty="0">
                <a:solidFill>
                  <a:schemeClr val="tx1"/>
                </a:solidFill>
                <a:latin typeface="Meiryo UI" panose="020B0604030504040204" pitchFamily="50" charset="-128"/>
                <a:ea typeface="Meiryo UI" panose="020B0604030504040204" pitchFamily="50" charset="-128"/>
              </a:rPr>
              <a:t>　　 　</a:t>
            </a:r>
            <a:r>
              <a:rPr lang="en-US" altLang="ja-JP" sz="1400" u="dotted" dirty="0">
                <a:latin typeface="Meiryo UI" panose="020B0604030504040204" pitchFamily="50" charset="-128"/>
                <a:ea typeface="Meiryo UI" panose="020B0604030504040204" pitchFamily="50" charset="-128"/>
              </a:rPr>
              <a:t>　　　　　　　　　　　　</a:t>
            </a:r>
            <a:r>
              <a:rPr lang="en-US" altLang="ja-JP" sz="1400" u="dotted" dirty="0" smtClean="0">
                <a:latin typeface="Meiryo UI" panose="020B0604030504040204" pitchFamily="50" charset="-128"/>
                <a:ea typeface="Meiryo UI" panose="020B0604030504040204" pitchFamily="50" charset="-128"/>
              </a:rPr>
              <a:t>  </a:t>
            </a:r>
            <a:r>
              <a:rPr lang="ja-JP" altLang="en-US" sz="1400" u="dotted" dirty="0">
                <a:latin typeface="Meiryo UI" panose="020B0604030504040204" pitchFamily="50" charset="-128"/>
                <a:ea typeface="Meiryo UI" panose="020B0604030504040204" pitchFamily="50" charset="-128"/>
              </a:rPr>
              <a:t> </a:t>
            </a:r>
            <a:r>
              <a:rPr lang="en-US" altLang="ja-JP" sz="1400" u="dotted" dirty="0" smtClean="0">
                <a:solidFill>
                  <a:schemeClr val="tx1"/>
                </a:solidFill>
                <a:latin typeface="Meiryo UI" panose="020B0604030504040204" pitchFamily="50" charset="-128"/>
                <a:ea typeface="Meiryo UI" panose="020B0604030504040204" pitchFamily="50" charset="-128"/>
              </a:rPr>
              <a:t>８</a:t>
            </a:r>
            <a:endParaRPr lang="en-US" altLang="ja-JP" sz="1400" u="dotted" dirty="0">
              <a:solidFill>
                <a:schemeClr val="tx1"/>
              </a:solidFill>
              <a:latin typeface="Meiryo UI" panose="020B0604030504040204" pitchFamily="50" charset="-128"/>
              <a:ea typeface="Meiryo UI" panose="020B0604030504040204" pitchFamily="50" charset="-128"/>
            </a:endParaRPr>
          </a:p>
          <a:p>
            <a:pPr defTabSz="922338">
              <a:lnSpc>
                <a:spcPct val="150000"/>
              </a:lnSpc>
              <a:spcBef>
                <a:spcPts val="300"/>
              </a:spcBef>
              <a:tabLst>
                <a:tab pos="6280150" algn="l"/>
                <a:tab pos="6548438" algn="l"/>
              </a:tabLst>
            </a:pPr>
            <a:r>
              <a:rPr lang="en-US" altLang="ja-JP" sz="1400" i="0" u="none" dirty="0">
                <a:solidFill>
                  <a:schemeClr val="tx1"/>
                </a:solidFill>
                <a:latin typeface="Meiryo UI" panose="020B0604030504040204" pitchFamily="50" charset="-128"/>
                <a:ea typeface="Meiryo UI" panose="020B0604030504040204" pitchFamily="50" charset="-128"/>
              </a:rPr>
              <a:t>７　新地創交付金（第２世代交付金）について</a:t>
            </a:r>
            <a:r>
              <a:rPr lang="en-US" altLang="ja-JP" sz="1400" u="dotted" dirty="0">
                <a:solidFill>
                  <a:schemeClr val="tx1"/>
                </a:solidFill>
                <a:latin typeface="Meiryo UI" panose="020B0604030504040204" pitchFamily="50" charset="-128"/>
                <a:ea typeface="Meiryo UI" panose="020B0604030504040204" pitchFamily="50" charset="-128"/>
              </a:rPr>
              <a:t>　  　　　　　　　　　　　　　　　　　　　　　　　  ９</a:t>
            </a:r>
            <a:endParaRPr lang="en-US" altLang="ja-JP" sz="1400" i="0" u="none" dirty="0">
              <a:solidFill>
                <a:schemeClr val="tx1"/>
              </a:solidFill>
              <a:latin typeface="Meiryo UI" panose="020B0604030504040204" pitchFamily="50" charset="-128"/>
              <a:ea typeface="Meiryo UI" panose="020B0604030504040204" pitchFamily="50" charset="-128"/>
            </a:endParaRPr>
          </a:p>
          <a:p>
            <a:pPr defTabSz="922338">
              <a:lnSpc>
                <a:spcPct val="150000"/>
              </a:lnSpc>
              <a:spcBef>
                <a:spcPts val="300"/>
              </a:spcBef>
              <a:tabLst>
                <a:tab pos="6280150" algn="l"/>
                <a:tab pos="6548438" algn="l"/>
              </a:tabLst>
            </a:pPr>
            <a:r>
              <a:rPr lang="en-US" altLang="ja-JP" sz="1400" u="none" dirty="0">
                <a:solidFill>
                  <a:schemeClr val="tx1"/>
                </a:solidFill>
                <a:latin typeface="Meiryo UI" panose="020B0604030504040204" pitchFamily="50" charset="-128"/>
                <a:ea typeface="Meiryo UI" panose="020B0604030504040204" pitchFamily="50" charset="-128"/>
              </a:rPr>
              <a:t>８　新地創交付金（</a:t>
            </a:r>
            <a:r>
              <a:rPr lang="en-US" altLang="ja-JP" sz="1400" u="none" dirty="0" err="1" smtClean="0">
                <a:solidFill>
                  <a:schemeClr val="tx1"/>
                </a:solidFill>
                <a:latin typeface="Meiryo UI" panose="020B0604030504040204" pitchFamily="50" charset="-128"/>
                <a:ea typeface="Meiryo UI" panose="020B0604030504040204" pitchFamily="50" charset="-128"/>
              </a:rPr>
              <a:t>デジタル実装</a:t>
            </a:r>
            <a:r>
              <a:rPr lang="ja-JP" altLang="en-US" sz="1400" u="none" dirty="0" smtClean="0">
                <a:solidFill>
                  <a:schemeClr val="tx1"/>
                </a:solidFill>
                <a:latin typeface="Meiryo UI" panose="020B0604030504040204" pitchFamily="50" charset="-128"/>
                <a:ea typeface="Meiryo UI" panose="020B0604030504040204" pitchFamily="50" charset="-128"/>
              </a:rPr>
              <a:t>型）</a:t>
            </a:r>
            <a:r>
              <a:rPr lang="en-US" altLang="ja-JP" sz="1400" u="none" dirty="0" err="1" smtClean="0">
                <a:solidFill>
                  <a:schemeClr val="tx1"/>
                </a:solidFill>
                <a:latin typeface="Meiryo UI" panose="020B0604030504040204" pitchFamily="50" charset="-128"/>
                <a:ea typeface="Meiryo UI" panose="020B0604030504040204" pitchFamily="50" charset="-128"/>
              </a:rPr>
              <a:t>について</a:t>
            </a:r>
            <a:r>
              <a:rPr lang="en-US" altLang="ja-JP" sz="1400" u="dotted" dirty="0">
                <a:solidFill>
                  <a:schemeClr val="tx1"/>
                </a:solidFill>
                <a:latin typeface="Meiryo UI" panose="020B0604030504040204" pitchFamily="50" charset="-128"/>
                <a:ea typeface="Meiryo UI" panose="020B0604030504040204" pitchFamily="50" charset="-128"/>
              </a:rPr>
              <a:t>    　　　　　　　　　　　　　　　　　　　　　　　    10</a:t>
            </a:r>
            <a:endParaRPr lang="en-US" altLang="ja-JP" sz="1400" u="none" dirty="0">
              <a:solidFill>
                <a:schemeClr val="tx1"/>
              </a:solidFill>
              <a:latin typeface="Meiryo UI" panose="020B0604030504040204" pitchFamily="50" charset="-128"/>
              <a:ea typeface="Meiryo UI" panose="020B0604030504040204" pitchFamily="50" charset="-128"/>
            </a:endParaRPr>
          </a:p>
          <a:p>
            <a:pPr defTabSz="922338">
              <a:lnSpc>
                <a:spcPct val="150000"/>
              </a:lnSpc>
              <a:spcBef>
                <a:spcPts val="300"/>
              </a:spcBef>
              <a:tabLst>
                <a:tab pos="6280150" algn="l"/>
                <a:tab pos="6548438" algn="l"/>
              </a:tabLst>
            </a:pPr>
            <a:r>
              <a:rPr lang="ja-JP" altLang="en-US" sz="1400" dirty="0">
                <a:solidFill>
                  <a:schemeClr val="tx1"/>
                </a:solidFill>
                <a:latin typeface="Meiryo UI" panose="020B0604030504040204" pitchFamily="50" charset="-128"/>
                <a:ea typeface="Meiryo UI" panose="020B0604030504040204" pitchFamily="50" charset="-128"/>
              </a:rPr>
              <a:t>９　</a:t>
            </a:r>
            <a:r>
              <a:rPr lang="en-US" altLang="ja-JP" sz="1400" u="none" dirty="0">
                <a:solidFill>
                  <a:schemeClr val="tx1"/>
                </a:solidFill>
                <a:latin typeface="Meiryo UI" panose="020B0604030504040204" pitchFamily="50" charset="-128"/>
                <a:ea typeface="Meiryo UI" panose="020B0604030504040204" pitchFamily="50" charset="-128"/>
              </a:rPr>
              <a:t>新地創交付金令和７年度採択内容一覧</a:t>
            </a:r>
            <a:r>
              <a:rPr lang="ja-JP" altLang="en-US" sz="1400" u="dotted" dirty="0">
                <a:solidFill>
                  <a:schemeClr val="tx1"/>
                </a:solidFill>
                <a:latin typeface="Meiryo UI" panose="020B0604030504040204" pitchFamily="50" charset="-128"/>
                <a:ea typeface="Meiryo UI" panose="020B0604030504040204" pitchFamily="50" charset="-128"/>
              </a:rPr>
              <a:t>　</a:t>
            </a:r>
            <a:r>
              <a:rPr lang="en-US" altLang="ja-JP" sz="1400" u="dotted" dirty="0" smtClean="0">
                <a:solidFill>
                  <a:schemeClr val="tx1"/>
                </a:solidFill>
                <a:latin typeface="Meiryo UI" panose="020B0604030504040204" pitchFamily="50" charset="-128"/>
                <a:ea typeface="Meiryo UI" panose="020B0604030504040204" pitchFamily="50" charset="-128"/>
              </a:rPr>
              <a:t>	</a:t>
            </a:r>
            <a:r>
              <a:rPr lang="en-US" altLang="ja-JP" sz="1400" u="dotted" dirty="0">
                <a:solidFill>
                  <a:schemeClr val="tx1"/>
                </a:solidFill>
                <a:latin typeface="Meiryo UI" panose="020B0604030504040204" pitchFamily="50" charset="-128"/>
                <a:ea typeface="Meiryo UI" panose="020B0604030504040204" pitchFamily="50" charset="-128"/>
              </a:rPr>
              <a:t>	11</a:t>
            </a:r>
            <a:endParaRPr lang="ja-JP" altLang="en-US" sz="1400" u="dotted" dirty="0">
              <a:solidFill>
                <a:schemeClr val="tx1"/>
              </a:solidFill>
              <a:latin typeface="Meiryo UI" panose="020B0604030504040204" pitchFamily="50" charset="-128"/>
              <a:ea typeface="Meiryo UI" panose="020B0604030504040204" pitchFamily="50" charset="-128"/>
            </a:endParaRPr>
          </a:p>
          <a:p>
            <a:pPr defTabSz="922338">
              <a:lnSpc>
                <a:spcPct val="150000"/>
              </a:lnSpc>
              <a:spcBef>
                <a:spcPts val="300"/>
              </a:spcBef>
              <a:tabLst>
                <a:tab pos="6280150" algn="l"/>
                <a:tab pos="6548438" algn="l"/>
              </a:tabLst>
            </a:pPr>
            <a:r>
              <a:rPr lang="en-US" altLang="ja-JP" sz="1400" u="none" dirty="0">
                <a:solidFill>
                  <a:schemeClr val="tx1"/>
                </a:solidFill>
                <a:latin typeface="Meiryo UI" panose="020B0604030504040204" pitchFamily="50" charset="-128"/>
                <a:ea typeface="Meiryo UI" panose="020B0604030504040204" pitchFamily="50" charset="-128"/>
              </a:rPr>
              <a:t>10　</a:t>
            </a:r>
            <a:r>
              <a:rPr lang="en-US" altLang="ja-JP" sz="1400" dirty="0">
                <a:solidFill>
                  <a:schemeClr val="tx1"/>
                </a:solidFill>
                <a:latin typeface="Meiryo UI" panose="020B0604030504040204" pitchFamily="50" charset="-128"/>
                <a:ea typeface="Meiryo UI" panose="020B0604030504040204" pitchFamily="50" charset="-128"/>
              </a:rPr>
              <a:t>PDCA</a:t>
            </a:r>
            <a:r>
              <a:rPr lang="ja-JP" altLang="en-US" sz="1400" dirty="0">
                <a:solidFill>
                  <a:schemeClr val="tx1"/>
                </a:solidFill>
                <a:latin typeface="Meiryo UI" panose="020B0604030504040204" pitchFamily="50" charset="-128"/>
                <a:ea typeface="Meiryo UI" panose="020B0604030504040204" pitchFamily="50" charset="-128"/>
              </a:rPr>
              <a:t>サイクル</a:t>
            </a:r>
            <a:r>
              <a:rPr lang="ja-JP" altLang="en-US" sz="1400" dirty="0" smtClean="0">
                <a:solidFill>
                  <a:schemeClr val="tx1"/>
                </a:solidFill>
                <a:latin typeface="Meiryo UI" panose="020B0604030504040204" pitchFamily="50" charset="-128"/>
                <a:ea typeface="Meiryo UI" panose="020B0604030504040204" pitchFamily="50" charset="-128"/>
              </a:rPr>
              <a:t>と</a:t>
            </a:r>
            <a:r>
              <a:rPr lang="zh-TW" altLang="en-US" sz="1400" dirty="0">
                <a:latin typeface="Meiryo UI" panose="020B0604030504040204" pitchFamily="50" charset="-128"/>
                <a:ea typeface="Meiryo UI" panose="020B0604030504040204" pitchFamily="50" charset="-128"/>
              </a:rPr>
              <a:t>総合計画協議会、「地域の多様な主体の参画」</a:t>
            </a:r>
            <a:r>
              <a:rPr lang="ja-JP" altLang="en-US" sz="1400" dirty="0" smtClean="0">
                <a:solidFill>
                  <a:schemeClr val="tx1"/>
                </a:solidFill>
                <a:latin typeface="Meiryo UI" panose="020B0604030504040204" pitchFamily="50" charset="-128"/>
                <a:ea typeface="Meiryo UI" panose="020B0604030504040204" pitchFamily="50" charset="-128"/>
              </a:rPr>
              <a:t>の</a:t>
            </a:r>
            <a:r>
              <a:rPr lang="ja-JP" altLang="en-US" sz="1400" dirty="0">
                <a:solidFill>
                  <a:schemeClr val="tx1"/>
                </a:solidFill>
                <a:latin typeface="Meiryo UI" panose="020B0604030504040204" pitchFamily="50" charset="-128"/>
                <a:ea typeface="Meiryo UI" panose="020B0604030504040204" pitchFamily="50" charset="-128"/>
              </a:rPr>
              <a:t>役割について</a:t>
            </a:r>
            <a:r>
              <a:rPr lang="ja-JP" altLang="en-US" sz="1400" u="dotted" dirty="0">
                <a:solidFill>
                  <a:schemeClr val="tx1"/>
                </a:solidFill>
                <a:latin typeface="Meiryo UI" panose="020B0604030504040204" pitchFamily="50" charset="-128"/>
                <a:ea typeface="Meiryo UI" panose="020B0604030504040204" pitchFamily="50" charset="-128"/>
              </a:rPr>
              <a:t>　</a:t>
            </a:r>
            <a:r>
              <a:rPr lang="en-US" altLang="ja-JP" sz="1400" u="dotted" dirty="0" smtClean="0">
                <a:solidFill>
                  <a:schemeClr val="tx1"/>
                </a:solidFill>
                <a:latin typeface="Meiryo UI" panose="020B0604030504040204" pitchFamily="50" charset="-128"/>
                <a:ea typeface="Meiryo UI" panose="020B0604030504040204" pitchFamily="50" charset="-128"/>
              </a:rPr>
              <a:t>	</a:t>
            </a:r>
            <a:r>
              <a:rPr lang="en-US" altLang="ja-JP" sz="1400" u="dotted" dirty="0">
                <a:solidFill>
                  <a:schemeClr val="tx1"/>
                </a:solidFill>
                <a:latin typeface="Meiryo UI" panose="020B0604030504040204" pitchFamily="50" charset="-128"/>
                <a:ea typeface="Meiryo UI" panose="020B0604030504040204" pitchFamily="50" charset="-128"/>
              </a:rPr>
              <a:t>	12</a:t>
            </a:r>
            <a:endParaRPr lang="en-US" altLang="ja-JP" sz="1400" u="none"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814892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249" name="正方形/長方形 67"/>
          <p:cNvSpPr/>
          <p:nvPr/>
        </p:nvSpPr>
        <p:spPr>
          <a:xfrm>
            <a:off x="4680565" y="1324129"/>
            <a:ext cx="4284000" cy="5311802"/>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250" name="Rectangle 128"/>
          <p:cNvSpPr>
            <a:spLocks noChangeArrowheads="1"/>
          </p:cNvSpPr>
          <p:nvPr/>
        </p:nvSpPr>
        <p:spPr>
          <a:xfrm flipV="1">
            <a:off x="-9934" y="720664"/>
            <a:ext cx="9151740" cy="59235"/>
          </a:xfrm>
          <a:prstGeom prst="rect">
            <a:avLst/>
          </a:prstGeom>
          <a:gradFill rotWithShape="1">
            <a:gsLst>
              <a:gs pos="0">
                <a:srgbClr val="3366FF"/>
              </a:gs>
              <a:gs pos="100000">
                <a:schemeClr val="bg1"/>
              </a:gs>
            </a:gsLst>
            <a:lin ang="0" scaled="1"/>
            <a:tileRect/>
          </a:gradFill>
          <a:ln>
            <a:noFill/>
          </a:ln>
        </p:spPr>
        <p:txBody>
          <a:bodyPr rot="10800000" wrap="none" lIns="63074" tIns="31539" rIns="63074" bIns="31539" anchor="ctr"/>
          <a:lstStyle/>
          <a:p>
            <a:pPr defTabSz="843511">
              <a:defRPr/>
            </a:pPr>
            <a:endParaRPr lang="ja-JP" altLang="ja-JP" sz="1015"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51" name="正方形/長方形 55"/>
          <p:cNvSpPr/>
          <p:nvPr/>
        </p:nvSpPr>
        <p:spPr>
          <a:xfrm>
            <a:off x="8706545" y="-713"/>
            <a:ext cx="424285" cy="368439"/>
          </a:xfrm>
          <a:prstGeom prst="rect">
            <a:avLst/>
          </a:prstGeom>
        </p:spPr>
        <p:txBody>
          <a:bodyPr wrap="square">
            <a:spAutoFit/>
          </a:bodyPr>
          <a:lstStyle/>
          <a:p>
            <a:pPr algn="ctr"/>
            <a:r>
              <a:rPr lang="ja-JP" altLang="en-US">
                <a:solidFill>
                  <a:schemeClr val="bg1">
                    <a:lumMod val="75000"/>
                  </a:schemeClr>
                </a:solidFill>
              </a:rPr>
              <a:t>9</a:t>
            </a:r>
            <a:endParaRPr>
              <a:solidFill>
                <a:schemeClr val="bg1">
                  <a:lumMod val="75000"/>
                </a:schemeClr>
              </a:solidFill>
            </a:endParaRPr>
          </a:p>
        </p:txBody>
      </p:sp>
      <p:sp>
        <p:nvSpPr>
          <p:cNvPr id="1252" name="タイトル 2"/>
          <p:cNvSpPr txBox="1"/>
          <p:nvPr/>
        </p:nvSpPr>
        <p:spPr>
          <a:xfrm>
            <a:off x="-11830" y="237680"/>
            <a:ext cx="9143387" cy="453712"/>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defRPr/>
            </a:pPr>
            <a:r>
              <a:rPr lang="ja-JP" altLang="en-US" b="0" dirty="0">
                <a:solidFill>
                  <a:schemeClr val="tx1"/>
                </a:solidFill>
              </a:rPr>
              <a:t>７　新地創交付金（第２世代交付金）について</a:t>
            </a:r>
            <a:endParaRPr lang="ja-JP" altLang="en-US" sz="2800" b="0" dirty="0">
              <a:solidFill>
                <a:schemeClr val="tx1"/>
              </a:solidFill>
            </a:endParaRPr>
          </a:p>
        </p:txBody>
      </p:sp>
      <p:sp>
        <p:nvSpPr>
          <p:cNvPr id="1253" name="正方形/長方形 39"/>
          <p:cNvSpPr/>
          <p:nvPr/>
        </p:nvSpPr>
        <p:spPr>
          <a:xfrm>
            <a:off x="190189" y="1324129"/>
            <a:ext cx="4284000" cy="5311802"/>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254" name="正方形/長方形 41"/>
          <p:cNvSpPr/>
          <p:nvPr/>
        </p:nvSpPr>
        <p:spPr>
          <a:xfrm>
            <a:off x="190188" y="1108128"/>
            <a:ext cx="4284000" cy="394101"/>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bg1"/>
                </a:solidFill>
                <a:latin typeface="Meiryo UI" panose="020B0604030504040204" pitchFamily="50" charset="-128"/>
                <a:ea typeface="Meiryo UI" panose="020B0604030504040204" pitchFamily="50" charset="-128"/>
              </a:rPr>
              <a:t>制度概要・目的</a:t>
            </a:r>
          </a:p>
        </p:txBody>
      </p:sp>
      <p:sp>
        <p:nvSpPr>
          <p:cNvPr id="1255" name="正方形/長方形 66"/>
          <p:cNvSpPr/>
          <p:nvPr/>
        </p:nvSpPr>
        <p:spPr>
          <a:xfrm>
            <a:off x="4680565" y="1102710"/>
            <a:ext cx="4284000" cy="394101"/>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bg1"/>
                </a:solidFill>
                <a:latin typeface="Meiryo UI" panose="020B0604030504040204" pitchFamily="50" charset="-128"/>
                <a:ea typeface="Meiryo UI" panose="020B0604030504040204" pitchFamily="50" charset="-128"/>
              </a:rPr>
              <a:t>対象事業等</a:t>
            </a:r>
          </a:p>
        </p:txBody>
      </p:sp>
      <p:sp>
        <p:nvSpPr>
          <p:cNvPr id="1256" name="正方形/長方形 68"/>
          <p:cNvSpPr/>
          <p:nvPr/>
        </p:nvSpPr>
        <p:spPr>
          <a:xfrm>
            <a:off x="190188" y="1624162"/>
            <a:ext cx="4284000" cy="1231106"/>
          </a:xfrm>
          <a:prstGeom prst="rect">
            <a:avLst/>
          </a:prstGeom>
        </p:spPr>
        <p:txBody>
          <a:bodyPr wrap="square">
            <a:spAutoFit/>
          </a:bodyPr>
          <a:lstStyle/>
          <a:p>
            <a:pPr marL="285750" lvl="0" indent="-285750">
              <a:buFont typeface="Arial" panose="020B0604020202020204" pitchFamily="34" charset="0"/>
              <a:buChar char="•"/>
            </a:pPr>
            <a:r>
              <a:rPr lang="ja-JP" altLang="en-US" sz="1600" dirty="0">
                <a:solidFill>
                  <a:schemeClr val="tx1"/>
                </a:solidFill>
                <a:latin typeface="Meiryo UI" panose="020B0604030504040204" pitchFamily="50" charset="-128"/>
                <a:ea typeface="Meiryo UI" panose="020B0604030504040204" pitchFamily="50" charset="-128"/>
              </a:rPr>
              <a:t>地方公共団体の自主性と創意工夫に基づいた、地方創生に資する地域の独自の取組を支援</a:t>
            </a:r>
            <a:endParaRPr lang="en-US" altLang="ja-JP" sz="1600" dirty="0">
              <a:solidFill>
                <a:schemeClr val="tx1"/>
              </a:solidFill>
              <a:latin typeface="Meiryo UI" panose="020B0604030504040204" pitchFamily="50" charset="-128"/>
              <a:ea typeface="Meiryo UI" panose="020B0604030504040204" pitchFamily="50" charset="-128"/>
            </a:endParaRPr>
          </a:p>
          <a:p>
            <a:pPr marL="285750" lvl="0" indent="-285750">
              <a:spcBef>
                <a:spcPts val="1200"/>
              </a:spcBef>
              <a:buFont typeface="Arial"/>
              <a:buChar char="•"/>
            </a:pPr>
            <a:r>
              <a:rPr lang="ja-JP" altLang="en-US" sz="1600" dirty="0">
                <a:solidFill>
                  <a:schemeClr val="tx1"/>
                </a:solidFill>
                <a:latin typeface="Meiryo UI" panose="020B0604030504040204" pitchFamily="50" charset="-128"/>
                <a:ea typeface="Meiryo UI" panose="020B0604030504040204" pitchFamily="50" charset="-128"/>
              </a:rPr>
              <a:t>ソフト+ハードや分</a:t>
            </a:r>
            <a:r>
              <a:rPr lang="ja-JP" altLang="en-US" sz="1600" dirty="0" smtClean="0">
                <a:solidFill>
                  <a:schemeClr val="tx1"/>
                </a:solidFill>
                <a:latin typeface="Meiryo UI" panose="020B0604030504040204" pitchFamily="50" charset="-128"/>
                <a:ea typeface="Meiryo UI" panose="020B0604030504040204" pitchFamily="50" charset="-128"/>
              </a:rPr>
              <a:t>野</a:t>
            </a:r>
            <a:r>
              <a:rPr lang="ja-JP" altLang="en-US" sz="1600" dirty="0">
                <a:latin typeface="Meiryo UI" panose="020B0604030504040204" pitchFamily="50" charset="-128"/>
                <a:ea typeface="Meiryo UI" panose="020B0604030504040204" pitchFamily="50" charset="-128"/>
              </a:rPr>
              <a:t>間</a:t>
            </a:r>
            <a:r>
              <a:rPr lang="ja-JP" altLang="en-US" sz="1600" dirty="0" smtClean="0">
                <a:solidFill>
                  <a:schemeClr val="tx1"/>
                </a:solidFill>
                <a:latin typeface="Meiryo UI" panose="020B0604030504040204" pitchFamily="50" charset="-128"/>
                <a:ea typeface="Meiryo UI" panose="020B0604030504040204" pitchFamily="50" charset="-128"/>
              </a:rPr>
              <a:t>連</a:t>
            </a:r>
            <a:r>
              <a:rPr lang="ja-JP" altLang="en-US" sz="1600" dirty="0">
                <a:solidFill>
                  <a:schemeClr val="tx1"/>
                </a:solidFill>
                <a:latin typeface="Meiryo UI" panose="020B0604030504040204" pitchFamily="50" charset="-128"/>
                <a:ea typeface="Meiryo UI" panose="020B0604030504040204" pitchFamily="50" charset="-128"/>
              </a:rPr>
              <a:t>携の事業を一体的に支援するとともに、国によ</a:t>
            </a:r>
            <a:r>
              <a:rPr lang="ja-JP" altLang="en-US" sz="1600" dirty="0" smtClean="0">
                <a:solidFill>
                  <a:schemeClr val="tx1"/>
                </a:solidFill>
                <a:latin typeface="Meiryo UI" panose="020B0604030504040204" pitchFamily="50" charset="-128"/>
                <a:ea typeface="Meiryo UI" panose="020B0604030504040204" pitchFamily="50" charset="-128"/>
              </a:rPr>
              <a:t>る</a:t>
            </a:r>
            <a:r>
              <a:rPr lang="ja-JP" altLang="en-US" sz="1600" dirty="0" smtClean="0">
                <a:latin typeface="Meiryo UI" panose="020B0604030504040204" pitchFamily="50" charset="-128"/>
                <a:ea typeface="Meiryo UI" panose="020B0604030504040204" pitchFamily="50" charset="-128"/>
              </a:rPr>
              <a:t>伴</a:t>
            </a:r>
            <a:r>
              <a:rPr lang="ja-JP" altLang="en-US" sz="1600" dirty="0">
                <a:latin typeface="Meiryo UI" panose="020B0604030504040204" pitchFamily="50" charset="-128"/>
                <a:ea typeface="Meiryo UI" panose="020B0604030504040204" pitchFamily="50" charset="-128"/>
              </a:rPr>
              <a:t>走</a:t>
            </a:r>
            <a:r>
              <a:rPr lang="ja-JP" altLang="en-US" sz="1600" dirty="0" smtClean="0">
                <a:solidFill>
                  <a:schemeClr val="tx1"/>
                </a:solidFill>
                <a:latin typeface="Meiryo UI" panose="020B0604030504040204" pitchFamily="50" charset="-128"/>
                <a:ea typeface="Meiryo UI" panose="020B0604030504040204" pitchFamily="50" charset="-128"/>
              </a:rPr>
              <a:t>支</a:t>
            </a:r>
            <a:r>
              <a:rPr lang="ja-JP" altLang="en-US" sz="1600" dirty="0">
                <a:solidFill>
                  <a:schemeClr val="tx1"/>
                </a:solidFill>
                <a:latin typeface="Meiryo UI" panose="020B0604030504040204" pitchFamily="50" charset="-128"/>
                <a:ea typeface="Meiryo UI" panose="020B0604030504040204" pitchFamily="50" charset="-128"/>
              </a:rPr>
              <a:t>援を強化</a:t>
            </a:r>
            <a:endParaRPr lang="en-US" altLang="ja-JP" sz="1600" dirty="0">
              <a:solidFill>
                <a:schemeClr val="tx1"/>
              </a:solidFill>
              <a:latin typeface="Meiryo UI" panose="020B0604030504040204" pitchFamily="50" charset="-128"/>
              <a:ea typeface="Meiryo UI" panose="020B0604030504040204" pitchFamily="50" charset="-128"/>
            </a:endParaRPr>
          </a:p>
        </p:txBody>
      </p:sp>
      <p:grpSp>
        <p:nvGrpSpPr>
          <p:cNvPr id="1257" name="グループ化 19"/>
          <p:cNvGrpSpPr/>
          <p:nvPr/>
        </p:nvGrpSpPr>
        <p:grpSpPr>
          <a:xfrm>
            <a:off x="456299" y="5077758"/>
            <a:ext cx="3768785" cy="783264"/>
            <a:chOff x="444138" y="3142379"/>
            <a:chExt cx="3768785" cy="783264"/>
          </a:xfrm>
        </p:grpSpPr>
        <p:sp>
          <p:nvSpPr>
            <p:cNvPr id="1258" name="正方形/長方形 18"/>
            <p:cNvSpPr/>
            <p:nvPr/>
          </p:nvSpPr>
          <p:spPr>
            <a:xfrm>
              <a:off x="444138" y="3142379"/>
              <a:ext cx="1358537" cy="783264"/>
            </a:xfrm>
            <a:prstGeom prst="rect">
              <a:avLst/>
            </a:prstGeom>
            <a:solidFill>
              <a:schemeClr val="accent5">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具体的な</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r>
                <a:rPr kumimoji="1" lang="ja-JP" altLang="en-US" sz="1200" dirty="0">
                  <a:solidFill>
                    <a:schemeClr val="tx1"/>
                  </a:solidFill>
                  <a:latin typeface="Meiryo UI" panose="020B0604030504040204" pitchFamily="50" charset="-128"/>
                  <a:ea typeface="Meiryo UI" panose="020B0604030504040204" pitchFamily="50" charset="-128"/>
                </a:rPr>
                <a:t>「成果目標</a:t>
              </a:r>
              <a:r>
                <a:rPr kumimoji="1" lang="en-US" altLang="ja-JP" sz="1200" dirty="0">
                  <a:solidFill>
                    <a:schemeClr val="tx1"/>
                  </a:solidFill>
                  <a:latin typeface="Meiryo UI" panose="020B0604030504040204" pitchFamily="50" charset="-128"/>
                  <a:ea typeface="Meiryo UI" panose="020B0604030504040204" pitchFamily="50" charset="-128"/>
                </a:rPr>
                <a:t>(KPI</a:t>
              </a:r>
              <a:r>
                <a:rPr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」の設定</a:t>
              </a:r>
            </a:p>
          </p:txBody>
        </p:sp>
        <p:sp>
          <p:nvSpPr>
            <p:cNvPr id="1259" name="正方形/長方形 72"/>
            <p:cNvSpPr/>
            <p:nvPr/>
          </p:nvSpPr>
          <p:spPr>
            <a:xfrm>
              <a:off x="2854386" y="3142379"/>
              <a:ext cx="1358537" cy="783264"/>
            </a:xfrm>
            <a:prstGeom prst="rect">
              <a:avLst/>
            </a:prstGeom>
            <a:solidFill>
              <a:schemeClr val="accent5">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a:solidFill>
                    <a:schemeClr val="tx1"/>
                  </a:solidFill>
                  <a:latin typeface="Meiryo UI" panose="020B0604030504040204" pitchFamily="50" charset="-128"/>
                  <a:ea typeface="Meiryo UI" panose="020B0604030504040204" pitchFamily="50" charset="-128"/>
                </a:rPr>
                <a:t>PDCA</a:t>
              </a:r>
              <a:r>
                <a:rPr lang="ja-JP" altLang="en-US" sz="1200" dirty="0">
                  <a:solidFill>
                    <a:schemeClr val="tx1"/>
                  </a:solidFill>
                  <a:latin typeface="Meiryo UI" panose="020B0604030504040204" pitchFamily="50" charset="-128"/>
                  <a:ea typeface="Meiryo UI" panose="020B0604030504040204" pitchFamily="50" charset="-128"/>
                </a:rPr>
                <a:t>サイクルの</a:t>
              </a:r>
              <a:endParaRPr lang="en-US" altLang="ja-JP" sz="1200" dirty="0">
                <a:solidFill>
                  <a:schemeClr val="tx1"/>
                </a:solidFill>
                <a:latin typeface="Meiryo UI" panose="020B0604030504040204" pitchFamily="50" charset="-128"/>
                <a:ea typeface="Meiryo UI" panose="020B0604030504040204" pitchFamily="50" charset="-128"/>
              </a:endParaRPr>
            </a:p>
            <a:p>
              <a:pPr algn="ctr"/>
              <a:r>
                <a:rPr lang="ja-JP" altLang="en-US" sz="1200" dirty="0">
                  <a:solidFill>
                    <a:schemeClr val="tx1"/>
                  </a:solidFill>
                  <a:latin typeface="Meiryo UI" panose="020B0604030504040204" pitchFamily="50" charset="-128"/>
                  <a:ea typeface="Meiryo UI" panose="020B0604030504040204" pitchFamily="50" charset="-128"/>
                </a:rPr>
                <a:t>確立</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1260" name="右矢印 73"/>
            <p:cNvSpPr/>
            <p:nvPr/>
          </p:nvSpPr>
          <p:spPr>
            <a:xfrm>
              <a:off x="1922944" y="3201243"/>
              <a:ext cx="828000" cy="339633"/>
            </a:xfrm>
            <a:prstGeom prst="rightArrow">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61" name="右矢印 75"/>
            <p:cNvSpPr/>
            <p:nvPr/>
          </p:nvSpPr>
          <p:spPr>
            <a:xfrm rot="10800000">
              <a:off x="1925313" y="3568061"/>
              <a:ext cx="828000" cy="339633"/>
            </a:xfrm>
            <a:prstGeom prst="rightArrow">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262" name="正方形/長方形 77"/>
          <p:cNvSpPr/>
          <p:nvPr/>
        </p:nvSpPr>
        <p:spPr>
          <a:xfrm>
            <a:off x="4800751" y="1640442"/>
            <a:ext cx="3905794" cy="306884"/>
          </a:xfrm>
          <a:prstGeom prst="rect">
            <a:avLst/>
          </a:prstGeom>
        </p:spPr>
        <p:txBody>
          <a:bodyPr wrap="square">
            <a:spAutoFit/>
          </a:bodyPr>
          <a:lstStyle/>
          <a:p>
            <a:pPr lvl="0"/>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対象事業等</a:t>
            </a:r>
            <a:r>
              <a:rPr lang="en-US" altLang="ja-JP" sz="1400" dirty="0">
                <a:solidFill>
                  <a:schemeClr val="tx1"/>
                </a:solidFill>
                <a:latin typeface="Meiryo UI" panose="020B0604030504040204" pitchFamily="50" charset="-128"/>
                <a:ea typeface="Meiryo UI" panose="020B0604030504040204" pitchFamily="50" charset="-128"/>
              </a:rPr>
              <a:t>】</a:t>
            </a:r>
            <a:endParaRPr>
              <a:solidFill>
                <a:schemeClr val="tx1"/>
              </a:solidFill>
            </a:endParaRPr>
          </a:p>
        </p:txBody>
      </p:sp>
      <p:sp>
        <p:nvSpPr>
          <p:cNvPr id="1263" name="正方形/長方形 78"/>
          <p:cNvSpPr/>
          <p:nvPr/>
        </p:nvSpPr>
        <p:spPr>
          <a:xfrm>
            <a:off x="4882705" y="1937183"/>
            <a:ext cx="4033857" cy="1599545"/>
          </a:xfrm>
          <a:prstGeom prst="rect">
            <a:avLst/>
          </a:prstGeom>
        </p:spPr>
        <p:txBody>
          <a:bodyPr wrap="square">
            <a:spAutoFit/>
          </a:bodyPr>
          <a:lstStyle/>
          <a:p>
            <a:pPr marL="0" lvl="0" indent="0">
              <a:buNone/>
            </a:pPr>
            <a:r>
              <a:rPr lang="ja-JP" altLang="en-US" sz="1400" u="sng" dirty="0">
                <a:solidFill>
                  <a:schemeClr val="tx1"/>
                </a:solidFill>
                <a:latin typeface="Meiryo UI" panose="020B0604030504040204" pitchFamily="50" charset="-128"/>
                <a:ea typeface="Meiryo UI" panose="020B0604030504040204" pitchFamily="50" charset="-128"/>
              </a:rPr>
              <a:t>地方版総合戦略に基づき、目指す将来像及び課題の設定等、KPI設定の適切性に加え、自立性、地域の多様な主体の参画等の要素を有する事業。</a:t>
            </a:r>
            <a:endParaRPr lang="en-US" altLang="ja-JP" sz="1400" u="sng" dirty="0">
              <a:solidFill>
                <a:schemeClr val="tx1"/>
              </a:solidFill>
              <a:latin typeface="Meiryo UI" panose="020B0604030504040204" pitchFamily="50" charset="-128"/>
              <a:ea typeface="Meiryo UI" panose="020B0604030504040204" pitchFamily="50" charset="-128"/>
            </a:endParaRPr>
          </a:p>
          <a:p>
            <a:pPr marL="0" lvl="0" indent="0">
              <a:buNone/>
            </a:pPr>
            <a:r>
              <a:rPr lang="ja-JP" altLang="en-US" sz="1400" u="sng" dirty="0">
                <a:solidFill>
                  <a:schemeClr val="tx1"/>
                </a:solidFill>
                <a:latin typeface="Meiryo UI" panose="020B0604030504040204" pitchFamily="50" charset="-128"/>
                <a:ea typeface="Meiryo UI" panose="020B0604030504040204" pitchFamily="50" charset="-128"/>
              </a:rPr>
              <a:t>ソフト事業：原則3か年度以内（最長5か年度）</a:t>
            </a:r>
          </a:p>
          <a:p>
            <a:pPr marL="0" lvl="0" indent="0">
              <a:buNone/>
            </a:pPr>
            <a:r>
              <a:rPr lang="ja-JP" altLang="en-US" sz="1400" u="sng" dirty="0">
                <a:solidFill>
                  <a:schemeClr val="tx1"/>
                </a:solidFill>
                <a:latin typeface="Meiryo UI" panose="020B0604030504040204" pitchFamily="50" charset="-128"/>
                <a:ea typeface="Meiryo UI" panose="020B0604030504040204" pitchFamily="50" charset="-128"/>
              </a:rPr>
              <a:t>拠点整備：原則3</a:t>
            </a:r>
            <a:r>
              <a:rPr lang="ja-JP" altLang="en-US" sz="1400" u="sng" dirty="0" smtClean="0">
                <a:solidFill>
                  <a:schemeClr val="tx1"/>
                </a:solidFill>
                <a:latin typeface="Meiryo UI" panose="020B0604030504040204" pitchFamily="50" charset="-128"/>
                <a:ea typeface="Meiryo UI" panose="020B0604030504040204" pitchFamily="50" charset="-128"/>
              </a:rPr>
              <a:t>か年</a:t>
            </a:r>
            <a:r>
              <a:rPr lang="ja-JP" altLang="en-US" sz="1400" u="sng" dirty="0">
                <a:solidFill>
                  <a:schemeClr val="tx1"/>
                </a:solidFill>
                <a:latin typeface="Meiryo UI" panose="020B0604030504040204" pitchFamily="50" charset="-128"/>
                <a:ea typeface="Meiryo UI" panose="020B0604030504040204" pitchFamily="50" charset="-128"/>
              </a:rPr>
              <a:t>度以内（最長5か年度）</a:t>
            </a:r>
          </a:p>
          <a:p>
            <a:pPr marL="0" lvl="0" indent="0">
              <a:buNone/>
            </a:pPr>
            <a:r>
              <a:rPr lang="ja-JP" altLang="en-US" sz="1400" u="sng" dirty="0">
                <a:solidFill>
                  <a:schemeClr val="tx1"/>
                </a:solidFill>
                <a:latin typeface="Meiryo UI" panose="020B0604030504040204" pitchFamily="50" charset="-128"/>
                <a:ea typeface="Meiryo UI" panose="020B0604030504040204" pitchFamily="50" charset="-128"/>
              </a:rPr>
              <a:t>インフラ整備：原則5か年度以内（最長7か年度）</a:t>
            </a:r>
          </a:p>
          <a:p>
            <a:pPr marL="0" lvl="0" indent="0">
              <a:buNone/>
            </a:pPr>
            <a:endParaRPr lang="ja-JP" altLang="en-US" sz="1400" u="sng" dirty="0">
              <a:solidFill>
                <a:schemeClr val="tx1"/>
              </a:solidFill>
              <a:latin typeface="Meiryo UI" panose="020B0604030504040204" pitchFamily="50" charset="-128"/>
              <a:ea typeface="Meiryo UI" panose="020B0604030504040204" pitchFamily="50" charset="-128"/>
            </a:endParaRPr>
          </a:p>
        </p:txBody>
      </p:sp>
      <p:sp>
        <p:nvSpPr>
          <p:cNvPr id="1264" name="正方形/長方形 79"/>
          <p:cNvSpPr/>
          <p:nvPr/>
        </p:nvSpPr>
        <p:spPr>
          <a:xfrm>
            <a:off x="5855606" y="3346346"/>
            <a:ext cx="3108960" cy="461665"/>
          </a:xfrm>
          <a:prstGeom prst="rect">
            <a:avLst/>
          </a:prstGeom>
        </p:spPr>
        <p:txBody>
          <a:bodyPr wrap="square">
            <a:spAutoFit/>
          </a:bodyPr>
          <a:lstStyle/>
          <a:p>
            <a:r>
              <a:rPr lang="ja-JP" altLang="en-US" sz="1200" dirty="0">
                <a:latin typeface="Meiryo UI" panose="020B0604030504040204" pitchFamily="50" charset="-128"/>
                <a:ea typeface="Meiryo UI" panose="020B0604030504040204" pitchFamily="50" charset="-128"/>
              </a:rPr>
              <a:t>農林</a:t>
            </a:r>
            <a:r>
              <a:rPr lang="ja-JP" altLang="en-US" sz="1200" dirty="0" smtClean="0">
                <a:latin typeface="Meiryo UI" panose="020B0604030504040204" pitchFamily="50" charset="-128"/>
                <a:ea typeface="Meiryo UI" panose="020B0604030504040204" pitchFamily="50" charset="-128"/>
              </a:rPr>
              <a:t>水産、観光振興、</a:t>
            </a:r>
            <a:r>
              <a:rPr lang="ja-JP" altLang="en-US" sz="1200" dirty="0">
                <a:latin typeface="Meiryo UI" panose="020B0604030504040204" pitchFamily="50" charset="-128"/>
                <a:ea typeface="Meiryo UI" panose="020B0604030504040204" pitchFamily="50" charset="-128"/>
              </a:rPr>
              <a:t>ローカルイノベーション、地方への人の流れ、働き方</a:t>
            </a:r>
            <a:r>
              <a:rPr lang="ja-JP" altLang="en-US" sz="1200" dirty="0" smtClean="0">
                <a:latin typeface="Meiryo UI" panose="020B0604030504040204" pitchFamily="50" charset="-128"/>
                <a:ea typeface="Meiryo UI" panose="020B0604030504040204" pitchFamily="50" charset="-128"/>
              </a:rPr>
              <a:t>改革、　まちづくり</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1265" name="正方形/長方形 80"/>
          <p:cNvSpPr/>
          <p:nvPr/>
        </p:nvSpPr>
        <p:spPr>
          <a:xfrm>
            <a:off x="4800752" y="3346346"/>
            <a:ext cx="1115406" cy="276999"/>
          </a:xfrm>
          <a:prstGeom prst="rect">
            <a:avLst/>
          </a:prstGeom>
        </p:spPr>
        <p:txBody>
          <a:bodyPr wrap="square">
            <a:spAutoFit/>
          </a:bodyPr>
          <a:lstStyle/>
          <a:p>
            <a:pPr lvl="0"/>
            <a:r>
              <a:rPr lang="ja-JP" altLang="en-US" sz="1200" dirty="0">
                <a:latin typeface="Meiryo UI" panose="020B0604030504040204" pitchFamily="50" charset="-128"/>
                <a:ea typeface="Meiryo UI" panose="020B0604030504040204" pitchFamily="50" charset="-128"/>
              </a:rPr>
              <a:t>事業</a:t>
            </a:r>
            <a:r>
              <a:rPr lang="ja-JP" altLang="en-US" sz="1200" dirty="0" smtClean="0">
                <a:latin typeface="Meiryo UI" panose="020B0604030504040204" pitchFamily="50" charset="-128"/>
                <a:ea typeface="Meiryo UI" panose="020B0604030504040204" pitchFamily="50" charset="-128"/>
              </a:rPr>
              <a:t>分野例）</a:t>
            </a:r>
            <a:endParaRPr lang="en-US" altLang="ja-JP" sz="1200" dirty="0" smtClean="0">
              <a:latin typeface="Meiryo UI" panose="020B0604030504040204" pitchFamily="50" charset="-128"/>
              <a:ea typeface="Meiryo UI" panose="020B0604030504040204" pitchFamily="50" charset="-128"/>
            </a:endParaRPr>
          </a:p>
        </p:txBody>
      </p:sp>
      <p:grpSp>
        <p:nvGrpSpPr>
          <p:cNvPr id="1266" name="グループ化 22"/>
          <p:cNvGrpSpPr/>
          <p:nvPr/>
        </p:nvGrpSpPr>
        <p:grpSpPr>
          <a:xfrm>
            <a:off x="326571" y="3226527"/>
            <a:ext cx="4023360" cy="1188719"/>
            <a:chOff x="326571" y="3174275"/>
            <a:chExt cx="4023360" cy="1188719"/>
          </a:xfrm>
        </p:grpSpPr>
        <p:grpSp>
          <p:nvGrpSpPr>
            <p:cNvPr id="1267" name="グループ化 20"/>
            <p:cNvGrpSpPr/>
            <p:nvPr/>
          </p:nvGrpSpPr>
          <p:grpSpPr>
            <a:xfrm>
              <a:off x="379291" y="3223423"/>
              <a:ext cx="3905794" cy="963856"/>
              <a:chOff x="386415" y="4627049"/>
              <a:chExt cx="3905794" cy="963856"/>
            </a:xfrm>
          </p:grpSpPr>
          <p:grpSp>
            <p:nvGrpSpPr>
              <p:cNvPr id="1268" name="グループ化 17"/>
              <p:cNvGrpSpPr/>
              <p:nvPr/>
            </p:nvGrpSpPr>
            <p:grpSpPr>
              <a:xfrm>
                <a:off x="470261" y="4928553"/>
                <a:ext cx="3762104" cy="662352"/>
                <a:chOff x="535576" y="4157842"/>
                <a:chExt cx="3762104" cy="662352"/>
              </a:xfrm>
            </p:grpSpPr>
            <p:sp>
              <p:nvSpPr>
                <p:cNvPr id="1269" name="角丸四角形 13"/>
                <p:cNvSpPr/>
                <p:nvPr/>
              </p:nvSpPr>
              <p:spPr>
                <a:xfrm>
                  <a:off x="535576" y="4284618"/>
                  <a:ext cx="666206" cy="535576"/>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latin typeface="Meiryo UI" panose="020B0604030504040204" pitchFamily="50" charset="-128"/>
                      <a:ea typeface="Meiryo UI" panose="020B0604030504040204" pitchFamily="50" charset="-128"/>
                    </a:rPr>
                    <a:t>国</a:t>
                  </a:r>
                </a:p>
              </p:txBody>
            </p:sp>
            <p:sp>
              <p:nvSpPr>
                <p:cNvPr id="1270" name="角丸四角形 70"/>
                <p:cNvSpPr/>
                <p:nvPr/>
              </p:nvSpPr>
              <p:spPr>
                <a:xfrm>
                  <a:off x="2939143" y="4284618"/>
                  <a:ext cx="1358537" cy="535576"/>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Meiryo UI" panose="020B0604030504040204" pitchFamily="50" charset="-128"/>
                      <a:ea typeface="Meiryo UI" panose="020B0604030504040204" pitchFamily="50" charset="-128"/>
                    </a:rPr>
                    <a:t>都道府県</a:t>
                  </a:r>
                  <a:endParaRPr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市町村</a:t>
                  </a:r>
                </a:p>
              </p:txBody>
            </p:sp>
            <p:sp>
              <p:nvSpPr>
                <p:cNvPr id="1271" name="右矢印 14"/>
                <p:cNvSpPr/>
                <p:nvPr/>
              </p:nvSpPr>
              <p:spPr>
                <a:xfrm>
                  <a:off x="1381475" y="4474030"/>
                  <a:ext cx="1413975" cy="339633"/>
                </a:xfrm>
                <a:prstGeom prst="rightArrow">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72" name="正方形/長方形 71"/>
                <p:cNvSpPr/>
                <p:nvPr/>
              </p:nvSpPr>
              <p:spPr>
                <a:xfrm>
                  <a:off x="1267097" y="4157842"/>
                  <a:ext cx="1907178" cy="276106"/>
                </a:xfrm>
                <a:prstGeom prst="rect">
                  <a:avLst/>
                </a:prstGeom>
              </p:spPr>
              <p:txBody>
                <a:bodyPr wrap="square">
                  <a:spAutoFit/>
                </a:bodyPr>
                <a:lstStyle/>
                <a:p>
                  <a:pPr lvl="0"/>
                  <a:r>
                    <a:rPr lang="ja-JP" altLang="en-US" sz="1200" dirty="0">
                      <a:solidFill>
                        <a:schemeClr val="tx1"/>
                      </a:solidFill>
                      <a:latin typeface="Meiryo UI" panose="020B0604030504040204" pitchFamily="50" charset="-128"/>
                      <a:ea typeface="Meiryo UI" panose="020B0604030504040204" pitchFamily="50" charset="-128"/>
                    </a:rPr>
                    <a:t>交付金（補助率 </a:t>
                  </a:r>
                  <a:r>
                    <a:rPr lang="en-US" altLang="ja-JP" sz="1200" dirty="0">
                      <a:solidFill>
                        <a:schemeClr val="tx1"/>
                      </a:solidFill>
                      <a:latin typeface="Meiryo UI" panose="020B0604030504040204" pitchFamily="50" charset="-128"/>
                      <a:ea typeface="Meiryo UI" panose="020B0604030504040204" pitchFamily="50" charset="-128"/>
                    </a:rPr>
                    <a:t>1/2</a:t>
                  </a:r>
                  <a:r>
                    <a:rPr lang="ja-JP" altLang="en-US" sz="1200" dirty="0">
                      <a:solidFill>
                        <a:schemeClr val="tx1"/>
                      </a:solidFill>
                      <a:latin typeface="Meiryo UI" panose="020B0604030504040204" pitchFamily="50" charset="-128"/>
                      <a:ea typeface="Meiryo UI" panose="020B0604030504040204" pitchFamily="50" charset="-128"/>
                    </a:rPr>
                    <a:t>）</a:t>
                  </a:r>
                  <a:endParaRPr lang="en-US" altLang="ja-JP" sz="1200" dirty="0">
                    <a:solidFill>
                      <a:schemeClr val="tx1"/>
                    </a:solidFill>
                    <a:latin typeface="Meiryo UI" panose="020B0604030504040204" pitchFamily="50" charset="-128"/>
                    <a:ea typeface="Meiryo UI" panose="020B0604030504040204" pitchFamily="50" charset="-128"/>
                  </a:endParaRPr>
                </a:p>
              </p:txBody>
            </p:sp>
          </p:grpSp>
          <p:sp>
            <p:nvSpPr>
              <p:cNvPr id="1273" name="正方形/長方形 76"/>
              <p:cNvSpPr/>
              <p:nvPr/>
            </p:nvSpPr>
            <p:spPr>
              <a:xfrm>
                <a:off x="386415" y="4627049"/>
                <a:ext cx="3905794" cy="306884"/>
              </a:xfrm>
              <a:prstGeom prst="rect">
                <a:avLst/>
              </a:prstGeom>
            </p:spPr>
            <p:txBody>
              <a:bodyPr wrap="square">
                <a:spAutoFit/>
              </a:bodyPr>
              <a:lstStyle/>
              <a:p>
                <a:pPr lvl="0"/>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資金の流れ</a:t>
                </a:r>
                <a:r>
                  <a:rPr lang="en-US" altLang="ja-JP" sz="1400" dirty="0">
                    <a:solidFill>
                      <a:schemeClr val="tx1"/>
                    </a:solidFill>
                    <a:latin typeface="Meiryo UI" panose="020B0604030504040204" pitchFamily="50" charset="-128"/>
                    <a:ea typeface="Meiryo UI" panose="020B0604030504040204" pitchFamily="50" charset="-128"/>
                  </a:rPr>
                  <a:t>】</a:t>
                </a:r>
                <a:endParaRPr>
                  <a:solidFill>
                    <a:schemeClr val="tx1"/>
                  </a:solidFill>
                </a:endParaRPr>
              </a:p>
            </p:txBody>
          </p:sp>
        </p:grpSp>
        <p:sp>
          <p:nvSpPr>
            <p:cNvPr id="1274" name="正方形/長方形 21"/>
            <p:cNvSpPr/>
            <p:nvPr/>
          </p:nvSpPr>
          <p:spPr>
            <a:xfrm>
              <a:off x="326571" y="3174275"/>
              <a:ext cx="4023360" cy="1188719"/>
            </a:xfrm>
            <a:prstGeom prst="rect">
              <a:avLst/>
            </a:prstGeom>
            <a:noFill/>
            <a:ln>
              <a:solidFill>
                <a:schemeClr val="bg2">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275" name="グループ化 83"/>
          <p:cNvGrpSpPr/>
          <p:nvPr/>
        </p:nvGrpSpPr>
        <p:grpSpPr>
          <a:xfrm>
            <a:off x="320508" y="4631247"/>
            <a:ext cx="4023360" cy="1495233"/>
            <a:chOff x="326571" y="3174275"/>
            <a:chExt cx="4023360" cy="1188719"/>
          </a:xfrm>
        </p:grpSpPr>
        <p:sp>
          <p:nvSpPr>
            <p:cNvPr id="1276" name="正方形/長方形 87"/>
            <p:cNvSpPr/>
            <p:nvPr/>
          </p:nvSpPr>
          <p:spPr>
            <a:xfrm>
              <a:off x="379291" y="3223423"/>
              <a:ext cx="3905794" cy="243975"/>
            </a:xfrm>
            <a:prstGeom prst="rect">
              <a:avLst/>
            </a:prstGeom>
          </p:spPr>
          <p:txBody>
            <a:bodyPr wrap="square">
              <a:spAutoFit/>
            </a:bodyPr>
            <a:lstStyle/>
            <a:p>
              <a:pPr lvl="0"/>
              <a:r>
                <a:rPr lang="en-US" altLang="ja-JP" sz="1400" dirty="0">
                  <a:latin typeface="Meiryo UI" panose="020B0604030504040204" pitchFamily="50" charset="-128"/>
                  <a:ea typeface="Meiryo UI" panose="020B0604030504040204" pitchFamily="50" charset="-128"/>
                </a:rPr>
                <a:t>【PDCA</a:t>
              </a:r>
              <a:r>
                <a:rPr lang="ja-JP" altLang="en-US" sz="1400" dirty="0">
                  <a:latin typeface="Meiryo UI" panose="020B0604030504040204" pitchFamily="50" charset="-128"/>
                  <a:ea typeface="Meiryo UI" panose="020B0604030504040204" pitchFamily="50" charset="-128"/>
                </a:rPr>
                <a:t>サイクルによる事業実施</a:t>
              </a:r>
              <a:r>
                <a:rPr lang="en-US" altLang="ja-JP" sz="1400" dirty="0">
                  <a:latin typeface="Meiryo UI" panose="020B0604030504040204" pitchFamily="50" charset="-128"/>
                  <a:ea typeface="Meiryo UI" panose="020B0604030504040204" pitchFamily="50" charset="-128"/>
                </a:rPr>
                <a:t>】</a:t>
              </a:r>
              <a:endParaRPr dirty="0"/>
            </a:p>
          </p:txBody>
        </p:sp>
        <p:sp>
          <p:nvSpPr>
            <p:cNvPr id="1277" name="正方形/長方形 85"/>
            <p:cNvSpPr/>
            <p:nvPr/>
          </p:nvSpPr>
          <p:spPr>
            <a:xfrm>
              <a:off x="326571" y="3174275"/>
              <a:ext cx="4023360" cy="1188719"/>
            </a:xfrm>
            <a:prstGeom prst="rect">
              <a:avLst/>
            </a:prstGeom>
            <a:noFill/>
            <a:ln>
              <a:solidFill>
                <a:schemeClr val="bg2">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aphicFrame>
        <p:nvGraphicFramePr>
          <p:cNvPr id="1278" name="表 24"/>
          <p:cNvGraphicFramePr>
            <a:graphicFrameLocks noGrp="1"/>
          </p:cNvGraphicFramePr>
          <p:nvPr>
            <p:extLst>
              <p:ext uri="{D42A27DB-BD31-4B8C-83A1-F6EECF244321}">
                <p14:modId xmlns:p14="http://schemas.microsoft.com/office/powerpoint/2010/main" val="772456925"/>
              </p:ext>
            </p:extLst>
          </p:nvPr>
        </p:nvGraphicFramePr>
        <p:xfrm>
          <a:off x="4800751" y="3853285"/>
          <a:ext cx="4163813" cy="2126594"/>
        </p:xfrm>
        <a:graphic>
          <a:graphicData uri="http://schemas.openxmlformats.org/drawingml/2006/table">
            <a:tbl>
              <a:tblPr firstRow="1" bandRow="1">
                <a:tableStyleId>{5940675A-B579-460E-94D1-54222C63F5DA}</a:tableStyleId>
              </a:tblPr>
              <a:tblGrid>
                <a:gridCol w="1061659">
                  <a:extLst>
                    <a:ext uri="{9D8B030D-6E8A-4147-A177-3AD203B41FA5}"/>
                  </a:extLst>
                </a:gridCol>
                <a:gridCol w="3102154">
                  <a:extLst>
                    <a:ext uri="{9D8B030D-6E8A-4147-A177-3AD203B41FA5}"/>
                  </a:extLst>
                </a:gridCol>
              </a:tblGrid>
              <a:tr h="288114">
                <a:tc>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90638" marR="90638" marT="45319" marB="45319">
                    <a:lnTlToBr w="12700" cap="flat" cmpd="sng" algn="ctr">
                      <a:solidFill>
                        <a:schemeClr val="tx1"/>
                      </a:solidFill>
                      <a:prstDash val="solid"/>
                      <a:round/>
                      <a:headEnd type="none" w="med" len="med"/>
                      <a:tailEnd type="none" w="med" len="med"/>
                    </a:lnTlToBr>
                  </a:tcPr>
                </a:tc>
                <a:tc>
                  <a:txBody>
                    <a:bodyPr/>
                    <a:lstStyle/>
                    <a:p>
                      <a:pPr algn="ctr"/>
                      <a:r>
                        <a:rPr kumimoji="1" lang="ja-JP" altLang="en-US" sz="1100" dirty="0">
                          <a:solidFill>
                            <a:schemeClr val="tx1"/>
                          </a:solidFill>
                          <a:latin typeface="Meiryo UI" panose="020B0604030504040204" pitchFamily="50" charset="-128"/>
                          <a:ea typeface="Meiryo UI" panose="020B0604030504040204" pitchFamily="50" charset="-128"/>
                        </a:rPr>
                        <a:t>交付上限額</a:t>
                      </a:r>
                      <a:endParaRPr>
                        <a:solidFill>
                          <a:schemeClr val="tx1"/>
                        </a:solidFill>
                      </a:endParaRPr>
                    </a:p>
                  </a:txBody>
                  <a:tcPr marL="90638" marR="90638" marT="45319" marB="45319" anchor="ctr"/>
                </a:tc>
                <a:extLst>
                  <a:ext uri="{0D108BD9-81ED-4DB2-BD59-A6C34878D82A}"/>
                </a:extLst>
              </a:tr>
              <a:tr h="559926">
                <a:tc>
                  <a:txBody>
                    <a:bodyPr/>
                    <a:lstStyle/>
                    <a:p>
                      <a:r>
                        <a:rPr kumimoji="1" lang="ja-JP" altLang="en-US" sz="1100" dirty="0">
                          <a:solidFill>
                            <a:schemeClr val="tx1"/>
                          </a:solidFill>
                          <a:latin typeface="Meiryo UI" panose="020B0604030504040204" pitchFamily="50" charset="-128"/>
                          <a:ea typeface="Meiryo UI" panose="020B0604030504040204" pitchFamily="50" charset="-128"/>
                        </a:rPr>
                        <a:t>都道府県</a:t>
                      </a:r>
                      <a:endParaRPr>
                        <a:solidFill>
                          <a:schemeClr val="tx1"/>
                        </a:solidFill>
                      </a:endParaRPr>
                    </a:p>
                  </a:txBody>
                  <a:tcPr marL="90638" marR="90638" marT="45319" marB="45319" anchor="ctr"/>
                </a:tc>
                <a:tc>
                  <a:txBody>
                    <a:bodyPr/>
                    <a:lstStyle/>
                    <a:p>
                      <a:pPr algn="l"/>
                      <a:r>
                        <a:rPr lang="ja-JP" altLang="en-US" sz="1100">
                          <a:solidFill>
                            <a:schemeClr val="tx1"/>
                          </a:solidFill>
                          <a:latin typeface="Meiryo UI"/>
                          <a:ea typeface="Meiryo UI"/>
                          <a:cs typeface="+mn-lt"/>
                        </a:rPr>
                        <a:t>ソフト　15億円/年度</a:t>
                      </a:r>
                      <a:endParaRPr sz="1100">
                        <a:solidFill>
                          <a:schemeClr val="tx1"/>
                        </a:solidFill>
                        <a:latin typeface="Meiryo UI"/>
                        <a:ea typeface="Meiryo UI"/>
                        <a:cs typeface="+mn-lt"/>
                      </a:endParaRPr>
                    </a:p>
                    <a:p>
                      <a:pPr algn="l"/>
                      <a:r>
                        <a:rPr lang="ja-JP" altLang="en-US" sz="1100">
                          <a:solidFill>
                            <a:schemeClr val="tx1"/>
                          </a:solidFill>
                          <a:latin typeface="Meiryo UI"/>
                          <a:ea typeface="Meiryo UI"/>
                          <a:cs typeface="+mn-lt"/>
                        </a:rPr>
                        <a:t>拠点整備　15億円/年度</a:t>
                      </a:r>
                      <a:endParaRPr>
                        <a:latin typeface="Meiryo UI"/>
                        <a:ea typeface="Meiryo UI"/>
                        <a:cs typeface="+mn-lt"/>
                      </a:endParaRPr>
                    </a:p>
                    <a:p>
                      <a:pPr algn="l"/>
                      <a:r>
                        <a:rPr lang="ja-JP" altLang="en-US" sz="1100">
                          <a:solidFill>
                            <a:schemeClr val="tx1"/>
                          </a:solidFill>
                          <a:latin typeface="Meiryo UI"/>
                          <a:ea typeface="Meiryo UI"/>
                          <a:cs typeface="+mn-lt"/>
                        </a:rPr>
                        <a:t>インフラ整備　50億円（単年度目安10億円）</a:t>
                      </a:r>
                      <a:endParaRPr>
                        <a:latin typeface="Meiryo UI"/>
                        <a:ea typeface="Meiryo UI"/>
                        <a:cs typeface="+mn-lt"/>
                      </a:endParaRPr>
                    </a:p>
                  </a:txBody>
                  <a:tcPr marL="90638" marR="90638" marT="45319" marB="45319" anchor="ctr"/>
                </a:tc>
                <a:extLst>
                  <a:ext uri="{0D108BD9-81ED-4DB2-BD59-A6C34878D82A}"/>
                </a:extLst>
              </a:tr>
              <a:tr h="559926">
                <a:tc>
                  <a:txBody>
                    <a:bodyPr/>
                    <a:lstStyle/>
                    <a:p>
                      <a:r>
                        <a:rPr kumimoji="1" lang="ja-JP" altLang="en-US" sz="1100" dirty="0">
                          <a:solidFill>
                            <a:schemeClr val="tx1"/>
                          </a:solidFill>
                          <a:latin typeface="Meiryo UI" panose="020B0604030504040204" pitchFamily="50" charset="-128"/>
                          <a:ea typeface="Meiryo UI" panose="020B0604030504040204" pitchFamily="50" charset="-128"/>
                        </a:rPr>
                        <a:t>中枢中核都市</a:t>
                      </a:r>
                      <a:endParaRPr>
                        <a:solidFill>
                          <a:schemeClr val="tx1"/>
                        </a:solidFill>
                      </a:endParaRPr>
                    </a:p>
                  </a:txBody>
                  <a:tcPr marL="90638" marR="90638" marT="45319" marB="45319" anchor="ctr"/>
                </a:tc>
                <a:tc>
                  <a:txBody>
                    <a:bodyPr/>
                    <a:lstStyle/>
                    <a:p>
                      <a:pPr algn="l"/>
                      <a:r>
                        <a:rPr lang="ja-JP" altLang="en-US" sz="1100">
                          <a:solidFill>
                            <a:schemeClr val="tx1"/>
                          </a:solidFill>
                          <a:latin typeface="Meiryo UI"/>
                          <a:ea typeface="Meiryo UI"/>
                          <a:cs typeface="+mn-lt"/>
                        </a:rPr>
                        <a:t>ソフト　15億円/年度</a:t>
                      </a:r>
                      <a:endParaRPr sz="1100">
                        <a:solidFill>
                          <a:schemeClr val="tx1"/>
                        </a:solidFill>
                        <a:latin typeface="Meiryo UI"/>
                        <a:ea typeface="Meiryo UI"/>
                        <a:cs typeface="+mn-lt"/>
                      </a:endParaRPr>
                    </a:p>
                    <a:p>
                      <a:pPr algn="l"/>
                      <a:r>
                        <a:rPr lang="ja-JP" altLang="en-US" sz="1100">
                          <a:solidFill>
                            <a:schemeClr val="tx1"/>
                          </a:solidFill>
                          <a:latin typeface="Meiryo UI"/>
                          <a:ea typeface="Meiryo UI"/>
                          <a:cs typeface="+mn-lt"/>
                        </a:rPr>
                        <a:t>拠点整備　15億円/年度</a:t>
                      </a:r>
                      <a:endParaRPr>
                        <a:latin typeface="Meiryo UI"/>
                        <a:ea typeface="Meiryo UI"/>
                        <a:cs typeface="+mn-lt"/>
                      </a:endParaRPr>
                    </a:p>
                    <a:p>
                      <a:pPr algn="l"/>
                      <a:r>
                        <a:rPr lang="ja-JP" altLang="en-US" sz="1100">
                          <a:solidFill>
                            <a:schemeClr val="tx1"/>
                          </a:solidFill>
                          <a:latin typeface="Meiryo UI"/>
                          <a:ea typeface="Meiryo UI"/>
                          <a:cs typeface="+mn-lt"/>
                        </a:rPr>
                        <a:t>インフラ整備　20億円（単年度目安4億円）</a:t>
                      </a:r>
                      <a:endParaRPr sz="1100">
                        <a:solidFill>
                          <a:schemeClr val="tx1"/>
                        </a:solidFill>
                        <a:latin typeface="Meiryo UI"/>
                        <a:ea typeface="Meiryo UI"/>
                        <a:cs typeface="+mn-lt"/>
                      </a:endParaRPr>
                    </a:p>
                  </a:txBody>
                  <a:tcPr marL="90638" marR="90638" marT="45319" marB="45319" anchor="ctr"/>
                </a:tc>
                <a:extLst>
                  <a:ext uri="{0D108BD9-81ED-4DB2-BD59-A6C34878D82A}"/>
                </a:extLst>
              </a:tr>
              <a:tr h="648484">
                <a:tc>
                  <a:txBody>
                    <a:bodyPr/>
                    <a:lstStyle/>
                    <a:p>
                      <a:r>
                        <a:rPr kumimoji="1" lang="ja-JP" altLang="en-US" sz="1100" dirty="0">
                          <a:solidFill>
                            <a:schemeClr val="tx1"/>
                          </a:solidFill>
                          <a:latin typeface="Meiryo UI" panose="020B0604030504040204" pitchFamily="50" charset="-128"/>
                          <a:ea typeface="Meiryo UI" panose="020B0604030504040204" pitchFamily="50" charset="-128"/>
                        </a:rPr>
                        <a:t>市町村</a:t>
                      </a:r>
                      <a:endParaRPr>
                        <a:solidFill>
                          <a:schemeClr val="tx1"/>
                        </a:solidFill>
                      </a:endParaRPr>
                    </a:p>
                  </a:txBody>
                  <a:tcPr marL="90638" marR="90638" marT="45319" marB="45319" anchor="ctr"/>
                </a:tc>
                <a:tc>
                  <a:txBody>
                    <a:bodyPr/>
                    <a:lstStyle/>
                    <a:p>
                      <a:pPr algn="l"/>
                      <a:r>
                        <a:rPr lang="ja-JP" altLang="en-US" sz="1100">
                          <a:solidFill>
                            <a:schemeClr val="tx1"/>
                          </a:solidFill>
                          <a:latin typeface="Meiryo UI"/>
                          <a:ea typeface="Meiryo UI"/>
                          <a:cs typeface="+mn-lt"/>
                        </a:rPr>
                        <a:t>ソフト　10億円/年度</a:t>
                      </a:r>
                      <a:endParaRPr sz="1100">
                        <a:solidFill>
                          <a:schemeClr val="tx1"/>
                        </a:solidFill>
                        <a:latin typeface="Meiryo UI"/>
                        <a:ea typeface="Meiryo UI"/>
                        <a:cs typeface="+mn-lt"/>
                      </a:endParaRPr>
                    </a:p>
                    <a:p>
                      <a:pPr algn="l"/>
                      <a:r>
                        <a:rPr lang="ja-JP" altLang="en-US" sz="1100">
                          <a:solidFill>
                            <a:schemeClr val="tx1"/>
                          </a:solidFill>
                          <a:latin typeface="Meiryo UI"/>
                          <a:ea typeface="Meiryo UI"/>
                          <a:cs typeface="+mn-lt"/>
                        </a:rPr>
                        <a:t>拠点整備　10億円/年度</a:t>
                      </a:r>
                      <a:endParaRPr>
                        <a:latin typeface="Meiryo UI"/>
                        <a:ea typeface="Meiryo UI"/>
                        <a:cs typeface="+mn-lt"/>
                      </a:endParaRPr>
                    </a:p>
                    <a:p>
                      <a:pPr algn="l"/>
                      <a:r>
                        <a:rPr lang="ja-JP" altLang="en-US" sz="1100">
                          <a:solidFill>
                            <a:schemeClr val="tx1"/>
                          </a:solidFill>
                          <a:latin typeface="Meiryo UI"/>
                          <a:ea typeface="Meiryo UI"/>
                          <a:cs typeface="+mn-lt"/>
                        </a:rPr>
                        <a:t>インフラ整備　10億円（単年度目安2億円）</a:t>
                      </a:r>
                      <a:endParaRPr sz="1100">
                        <a:solidFill>
                          <a:schemeClr val="tx1"/>
                        </a:solidFill>
                        <a:latin typeface="Meiryo UI"/>
                        <a:ea typeface="Meiryo UI"/>
                        <a:cs typeface="+mn-lt"/>
                      </a:endParaRPr>
                    </a:p>
                  </a:txBody>
                  <a:tcPr marL="90638" marR="90638" marT="45319" marB="45319" anchor="ctr"/>
                </a:tc>
                <a:extLst>
                  <a:ext uri="{0D108BD9-81ED-4DB2-BD59-A6C34878D82A}"/>
                </a:extLst>
              </a:tr>
            </a:tbl>
          </a:graphicData>
        </a:graphic>
      </p:graphicFrame>
      <p:sp>
        <p:nvSpPr>
          <p:cNvPr id="1279" name="正方形/長方形 1"/>
          <p:cNvSpPr/>
          <p:nvPr/>
        </p:nvSpPr>
        <p:spPr>
          <a:xfrm>
            <a:off x="4800752" y="6036659"/>
            <a:ext cx="4068000" cy="599271"/>
          </a:xfrm>
          <a:prstGeom prst="rect">
            <a:avLst/>
          </a:prstGeom>
        </p:spPr>
        <p:txBody>
          <a:bodyPr wrap="square">
            <a:spAutoFit/>
          </a:bodyPr>
          <a:lstStyle/>
          <a:p>
            <a:pPr marL="171450" indent="-171450">
              <a:buFont typeface="Meiryo UI" panose="020B0604030504040204" pitchFamily="50" charset="-128"/>
              <a:buChar char="※"/>
            </a:pPr>
            <a:r>
              <a:rPr lang="ja-JP" altLang="en-US" sz="1100" dirty="0">
                <a:solidFill>
                  <a:schemeClr val="tx1"/>
                </a:solidFill>
                <a:latin typeface="Meiryo UI"/>
                <a:ea typeface="Meiryo UI"/>
              </a:rPr>
              <a:t>新規事業の通常の申請上限件数は、自治体の規模を問わず10件とする。一定の条件を満たす事業については、枠外として2件の申請を可能とする。</a:t>
            </a:r>
            <a:endParaRPr sz="1100" dirty="0">
              <a:solidFill>
                <a:schemeClr val="tx1"/>
              </a:solidFill>
              <a:latin typeface="Meiryo UI"/>
              <a:ea typeface="Meiryo UI"/>
            </a:endParaRPr>
          </a:p>
        </p:txBody>
      </p:sp>
    </p:spTree>
    <p:extLst>
      <p:ext uri="{BB962C8B-B14F-4D97-AF65-F5344CB8AC3E}">
        <p14:creationId xmlns:p14="http://schemas.microsoft.com/office/powerpoint/2010/main" val="3302382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285" name="正方形/長方形 67"/>
          <p:cNvSpPr/>
          <p:nvPr/>
        </p:nvSpPr>
        <p:spPr>
          <a:xfrm>
            <a:off x="4680565" y="1324129"/>
            <a:ext cx="4284000" cy="5311802"/>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286" name="Rectangle 128"/>
          <p:cNvSpPr>
            <a:spLocks noChangeArrowheads="1"/>
          </p:cNvSpPr>
          <p:nvPr/>
        </p:nvSpPr>
        <p:spPr>
          <a:xfrm flipV="1">
            <a:off x="-9934" y="720664"/>
            <a:ext cx="9151740" cy="59235"/>
          </a:xfrm>
          <a:prstGeom prst="rect">
            <a:avLst/>
          </a:prstGeom>
          <a:gradFill rotWithShape="1">
            <a:gsLst>
              <a:gs pos="0">
                <a:srgbClr val="3366FF"/>
              </a:gs>
              <a:gs pos="100000">
                <a:schemeClr val="bg1"/>
              </a:gs>
            </a:gsLst>
            <a:lin ang="0" scaled="1"/>
            <a:tileRect/>
          </a:gradFill>
          <a:ln>
            <a:noFill/>
          </a:ln>
        </p:spPr>
        <p:txBody>
          <a:bodyPr rot="10800000" wrap="none" lIns="63074" tIns="31539" rIns="63074" bIns="31539" anchor="ctr"/>
          <a:lstStyle/>
          <a:p>
            <a:pPr defTabSz="843511">
              <a:defRPr/>
            </a:pPr>
            <a:endParaRPr lang="ja-JP" altLang="ja-JP" sz="1015"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87" name="正方形/長方形 55"/>
          <p:cNvSpPr/>
          <p:nvPr/>
        </p:nvSpPr>
        <p:spPr>
          <a:xfrm>
            <a:off x="8706545" y="-713"/>
            <a:ext cx="424285" cy="306884"/>
          </a:xfrm>
          <a:prstGeom prst="rect">
            <a:avLst/>
          </a:prstGeom>
        </p:spPr>
        <p:txBody>
          <a:bodyPr wrap="square">
            <a:spAutoFit/>
          </a:bodyPr>
          <a:lstStyle/>
          <a:p>
            <a:pPr algn="ctr"/>
            <a:r>
              <a:rPr lang="ja-JP" altLang="en-US" sz="1400">
                <a:solidFill>
                  <a:schemeClr val="bg1">
                    <a:lumMod val="75000"/>
                  </a:schemeClr>
                </a:solidFill>
                <a:latin typeface="Meiryo UI"/>
                <a:ea typeface="Meiryo UI"/>
              </a:rPr>
              <a:t>10</a:t>
            </a:r>
            <a:endParaRPr sz="1400">
              <a:solidFill>
                <a:schemeClr val="bg1">
                  <a:lumMod val="75000"/>
                </a:schemeClr>
              </a:solidFill>
              <a:latin typeface="Meiryo UI"/>
              <a:ea typeface="Meiryo UI"/>
            </a:endParaRPr>
          </a:p>
        </p:txBody>
      </p:sp>
      <p:sp>
        <p:nvSpPr>
          <p:cNvPr id="1288" name="タイトル 2"/>
          <p:cNvSpPr txBox="1"/>
          <p:nvPr/>
        </p:nvSpPr>
        <p:spPr>
          <a:xfrm>
            <a:off x="-11830" y="237680"/>
            <a:ext cx="9143387" cy="453712"/>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defRPr/>
            </a:pPr>
            <a:r>
              <a:rPr lang="ja-JP" altLang="en-US" b="0" dirty="0">
                <a:solidFill>
                  <a:schemeClr val="tx1"/>
                </a:solidFill>
              </a:rPr>
              <a:t>８　新地創交付金（デジタル実装型）について</a:t>
            </a:r>
            <a:endParaRPr lang="ja-JP" altLang="en-US" sz="2800" b="0" dirty="0">
              <a:solidFill>
                <a:schemeClr val="tx1"/>
              </a:solidFill>
            </a:endParaRPr>
          </a:p>
        </p:txBody>
      </p:sp>
      <p:sp>
        <p:nvSpPr>
          <p:cNvPr id="1289" name="正方形/長方形 39"/>
          <p:cNvSpPr/>
          <p:nvPr/>
        </p:nvSpPr>
        <p:spPr>
          <a:xfrm>
            <a:off x="190189" y="1324129"/>
            <a:ext cx="4284000" cy="5311802"/>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290" name="正方形/長方形 41"/>
          <p:cNvSpPr/>
          <p:nvPr/>
        </p:nvSpPr>
        <p:spPr>
          <a:xfrm>
            <a:off x="190188" y="1108128"/>
            <a:ext cx="4284000" cy="394101"/>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bg1"/>
                </a:solidFill>
                <a:latin typeface="Meiryo UI" panose="020B0604030504040204" pitchFamily="50" charset="-128"/>
                <a:ea typeface="Meiryo UI" panose="020B0604030504040204" pitchFamily="50" charset="-128"/>
              </a:rPr>
              <a:t>制度概要・目的</a:t>
            </a:r>
          </a:p>
        </p:txBody>
      </p:sp>
      <p:sp>
        <p:nvSpPr>
          <p:cNvPr id="1291" name="正方形/長方形 66"/>
          <p:cNvSpPr/>
          <p:nvPr/>
        </p:nvSpPr>
        <p:spPr>
          <a:xfrm>
            <a:off x="4680565" y="1102710"/>
            <a:ext cx="4284000" cy="394101"/>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bg1"/>
                </a:solidFill>
                <a:latin typeface="Meiryo UI" panose="020B0604030504040204" pitchFamily="50" charset="-128"/>
                <a:ea typeface="Meiryo UI" panose="020B0604030504040204" pitchFamily="50" charset="-128"/>
              </a:rPr>
              <a:t>対象事業等</a:t>
            </a:r>
          </a:p>
        </p:txBody>
      </p:sp>
      <p:sp>
        <p:nvSpPr>
          <p:cNvPr id="1292" name="正方形/長方形 68"/>
          <p:cNvSpPr/>
          <p:nvPr/>
        </p:nvSpPr>
        <p:spPr>
          <a:xfrm>
            <a:off x="190188" y="1624518"/>
            <a:ext cx="4284000" cy="2122765"/>
          </a:xfrm>
          <a:prstGeom prst="rect">
            <a:avLst/>
          </a:prstGeom>
        </p:spPr>
        <p:txBody>
          <a:bodyPr wrap="square">
            <a:spAutoFit/>
          </a:bodyPr>
          <a:lstStyle/>
          <a:p>
            <a:pPr marL="285750" lvl="0" indent="-285750">
              <a:buFont typeface="Arial" panose="020B0604020202020204" pitchFamily="34" charset="0"/>
              <a:buChar char="•"/>
            </a:pPr>
            <a:r>
              <a:rPr lang="ja-JP" altLang="en-US" sz="1600" dirty="0">
                <a:solidFill>
                  <a:schemeClr val="tx1"/>
                </a:solidFill>
                <a:latin typeface="Meiryo UI" panose="020B0604030504040204" pitchFamily="50" charset="-128"/>
                <a:ea typeface="Meiryo UI" panose="020B0604030504040204" pitchFamily="50" charset="-128"/>
              </a:rPr>
              <a:t>デジタルを活用した意欲ある地域による自主的な取組を支援するため、デジタルを活用した地域の課題解決や魅力向上の実現に向けた地方公共団体の取組を交付金により支援</a:t>
            </a:r>
            <a:endParaRPr lang="en-US" altLang="ja-JP" sz="1600" dirty="0">
              <a:solidFill>
                <a:schemeClr val="tx1"/>
              </a:solidFill>
              <a:latin typeface="Meiryo UI" panose="020B0604030504040204" pitchFamily="50" charset="-128"/>
              <a:ea typeface="Meiryo UI" panose="020B0604030504040204" pitchFamily="50" charset="-128"/>
            </a:endParaRPr>
          </a:p>
          <a:p>
            <a:pPr marL="285750" lvl="0" indent="-285750">
              <a:spcBef>
                <a:spcPts val="1200"/>
              </a:spcBef>
              <a:buFont typeface="Arial"/>
              <a:buChar char="•"/>
            </a:pPr>
            <a:r>
              <a:rPr lang="ja-JP" altLang="en-US" sz="1600" dirty="0">
                <a:solidFill>
                  <a:schemeClr val="tx1"/>
                </a:solidFill>
                <a:latin typeface="Meiryo UI" panose="020B0604030504040204" pitchFamily="50" charset="-128"/>
                <a:ea typeface="Meiryo UI" panose="020B0604030504040204" pitchFamily="50" charset="-128"/>
              </a:rPr>
              <a:t>単年度に限り支援</a:t>
            </a:r>
            <a:endParaRPr lang="en-US" altLang="ja-JP" sz="1600" dirty="0">
              <a:solidFill>
                <a:schemeClr val="tx1"/>
              </a:solidFill>
              <a:latin typeface="Meiryo UI" panose="020B0604030504040204" pitchFamily="50" charset="-128"/>
              <a:ea typeface="Meiryo UI" panose="020B0604030504040204" pitchFamily="50" charset="-128"/>
            </a:endParaRPr>
          </a:p>
          <a:p>
            <a:pPr marL="285750" lvl="0" indent="-285750">
              <a:spcBef>
                <a:spcPts val="1200"/>
              </a:spcBef>
              <a:buFont typeface="Arial"/>
              <a:buChar char="•"/>
            </a:pPr>
            <a:r>
              <a:rPr lang="ja-JP" altLang="en-US" sz="1600" dirty="0">
                <a:solidFill>
                  <a:schemeClr val="tx1"/>
                </a:solidFill>
                <a:latin typeface="Meiryo UI" panose="020B0604030504040204" pitchFamily="50" charset="-128"/>
                <a:ea typeface="Meiryo UI" panose="020B0604030504040204" pitchFamily="50" charset="-128"/>
              </a:rPr>
              <a:t>地域の内外の関係者と連携し、事業を実効的・継続的に推進するための体制を確立</a:t>
            </a:r>
          </a:p>
        </p:txBody>
      </p:sp>
      <p:sp>
        <p:nvSpPr>
          <p:cNvPr id="1293" name="正方形/長方形 77"/>
          <p:cNvSpPr/>
          <p:nvPr/>
        </p:nvSpPr>
        <p:spPr>
          <a:xfrm>
            <a:off x="4800751" y="1502229"/>
            <a:ext cx="3905794" cy="306884"/>
          </a:xfrm>
          <a:prstGeom prst="rect">
            <a:avLst/>
          </a:prstGeom>
        </p:spPr>
        <p:txBody>
          <a:bodyPr wrap="square">
            <a:spAutoFit/>
          </a:bodyPr>
          <a:lstStyle/>
          <a:p>
            <a:pPr lvl="0"/>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対象事業等</a:t>
            </a:r>
            <a:r>
              <a:rPr lang="en-US" altLang="ja-JP" sz="1400" dirty="0">
                <a:solidFill>
                  <a:schemeClr val="tx1"/>
                </a:solidFill>
                <a:latin typeface="Meiryo UI" panose="020B0604030504040204" pitchFamily="50" charset="-128"/>
                <a:ea typeface="Meiryo UI" panose="020B0604030504040204" pitchFamily="50" charset="-128"/>
              </a:rPr>
              <a:t>】</a:t>
            </a:r>
            <a:endParaRPr>
              <a:solidFill>
                <a:schemeClr val="tx1"/>
              </a:solidFill>
            </a:endParaRPr>
          </a:p>
        </p:txBody>
      </p:sp>
      <p:sp>
        <p:nvSpPr>
          <p:cNvPr id="1294" name="正方形/長方形 78"/>
          <p:cNvSpPr/>
          <p:nvPr/>
        </p:nvSpPr>
        <p:spPr>
          <a:xfrm>
            <a:off x="4884830" y="1655671"/>
            <a:ext cx="4033857" cy="3107650"/>
          </a:xfrm>
          <a:prstGeom prst="rect">
            <a:avLst/>
          </a:prstGeom>
        </p:spPr>
        <p:txBody>
          <a:bodyPr wrap="square">
            <a:spAutoFit/>
          </a:bodyPr>
          <a:lstStyle/>
          <a:p>
            <a:pPr marL="0" lvl="0" indent="0">
              <a:buNone/>
            </a:pPr>
            <a:r>
              <a:rPr lang="ja-JP" altLang="en-US" sz="1400" u="sng" dirty="0">
                <a:solidFill>
                  <a:schemeClr val="tx1"/>
                </a:solidFill>
                <a:latin typeface="Meiryo UI" panose="020B0604030504040204" pitchFamily="50" charset="-128"/>
                <a:ea typeface="Meiryo UI" panose="020B0604030504040204" pitchFamily="50" charset="-128"/>
              </a:rPr>
              <a:t>デジタルを活用した地域の課題解決や魅力向上に向けた以下の事業。</a:t>
            </a:r>
            <a:endParaRPr lang="en-US" altLang="ja-JP" sz="1400" u="sng" dirty="0">
              <a:solidFill>
                <a:schemeClr val="tx1"/>
              </a:solidFill>
              <a:latin typeface="Meiryo UI" panose="020B0604030504040204" pitchFamily="50" charset="-128"/>
              <a:ea typeface="Meiryo UI" panose="020B0604030504040204" pitchFamily="50" charset="-128"/>
            </a:endParaRPr>
          </a:p>
          <a:p>
            <a:pPr marL="0" lvl="0" indent="0">
              <a:buNone/>
            </a:pPr>
            <a:endParaRPr lang="ja-JP" altLang="en-US" sz="1400" u="sng" dirty="0">
              <a:solidFill>
                <a:schemeClr val="tx1"/>
              </a:solidFill>
              <a:latin typeface="Meiryo UI" panose="020B0604030504040204" pitchFamily="50" charset="-128"/>
              <a:ea typeface="Meiryo UI" panose="020B0604030504040204" pitchFamily="50" charset="-128"/>
            </a:endParaRPr>
          </a:p>
          <a:p>
            <a:pPr marL="0" lvl="0" indent="0">
              <a:buNone/>
            </a:pPr>
            <a:r>
              <a:rPr lang="ja-JP" altLang="en-US" sz="1400" u="sng" dirty="0">
                <a:solidFill>
                  <a:schemeClr val="tx1"/>
                </a:solidFill>
                <a:latin typeface="Meiryo UI" panose="020B0604030504040204" pitchFamily="50" charset="-128"/>
                <a:ea typeface="Meiryo UI" panose="020B0604030504040204" pitchFamily="50" charset="-128"/>
              </a:rPr>
              <a:t>TYPE1：他の地域等で既に確立されている優良なモデル・サービスを活用し</a:t>
            </a:r>
            <a:r>
              <a:rPr lang="ja-JP" altLang="en-US" sz="1400" u="sng" dirty="0" smtClean="0">
                <a:solidFill>
                  <a:schemeClr val="tx1"/>
                </a:solidFill>
                <a:latin typeface="Meiryo UI" panose="020B0604030504040204" pitchFamily="50" charset="-128"/>
                <a:ea typeface="Meiryo UI" panose="020B0604030504040204" pitchFamily="50" charset="-128"/>
              </a:rPr>
              <a:t>て迅速に</a:t>
            </a:r>
            <a:r>
              <a:rPr lang="ja-JP" altLang="en-US" sz="1400" u="sng" dirty="0">
                <a:solidFill>
                  <a:schemeClr val="tx1"/>
                </a:solidFill>
                <a:latin typeface="Meiryo UI" panose="020B0604030504040204" pitchFamily="50" charset="-128"/>
                <a:ea typeface="Meiryo UI" panose="020B0604030504040204" pitchFamily="50" charset="-128"/>
              </a:rPr>
              <a:t>横展開する取組</a:t>
            </a:r>
          </a:p>
          <a:p>
            <a:pPr marL="0" lvl="0" indent="0">
              <a:buNone/>
            </a:pPr>
            <a:endParaRPr lang="ja-JP" altLang="en-US" sz="1400" u="sng" dirty="0">
              <a:solidFill>
                <a:schemeClr val="tx1"/>
              </a:solidFill>
              <a:latin typeface="Meiryo UI" panose="020B0604030504040204" pitchFamily="50" charset="-128"/>
              <a:ea typeface="Meiryo UI" panose="020B0604030504040204" pitchFamily="50" charset="-128"/>
            </a:endParaRPr>
          </a:p>
          <a:p>
            <a:pPr marL="0" lvl="0" indent="0">
              <a:buNone/>
            </a:pPr>
            <a:r>
              <a:rPr lang="ja-JP" altLang="en-US" sz="1400" u="sng" dirty="0">
                <a:solidFill>
                  <a:schemeClr val="tx1"/>
                </a:solidFill>
                <a:latin typeface="Meiryo UI" panose="020B0604030504040204" pitchFamily="50" charset="-128"/>
                <a:ea typeface="Meiryo UI" panose="020B0604030504040204" pitchFamily="50" charset="-128"/>
              </a:rPr>
              <a:t>TYPEV：ブロックチェーンやAIなど新たなデジタル技術を共同利用し、社会の課題の解決に積極的に活用する自治体の取組を高補助率で支援</a:t>
            </a:r>
          </a:p>
          <a:p>
            <a:pPr marL="0" lvl="0" indent="0">
              <a:buNone/>
            </a:pPr>
            <a:endParaRPr lang="ja-JP" altLang="en-US" sz="1400" u="sng" dirty="0">
              <a:solidFill>
                <a:schemeClr val="tx1"/>
              </a:solidFill>
              <a:latin typeface="Meiryo UI" panose="020B0604030504040204" pitchFamily="50" charset="-128"/>
              <a:ea typeface="Meiryo UI" panose="020B0604030504040204" pitchFamily="50" charset="-128"/>
            </a:endParaRPr>
          </a:p>
          <a:p>
            <a:pPr marL="0" lvl="0" indent="0">
              <a:buNone/>
            </a:pPr>
            <a:r>
              <a:rPr lang="ja-JP" altLang="en-US" sz="1400" u="sng" dirty="0">
                <a:solidFill>
                  <a:schemeClr val="tx1"/>
                </a:solidFill>
                <a:latin typeface="Meiryo UI" panose="020B0604030504040204" pitchFamily="50" charset="-128"/>
                <a:ea typeface="Meiryo UI" panose="020B0604030504040204" pitchFamily="50" charset="-128"/>
              </a:rPr>
              <a:t>TYPES：「デジタル行財政改革」が示す規制改革・制度改革の方向</a:t>
            </a:r>
            <a:r>
              <a:rPr lang="ja-JP" altLang="en-US" sz="1400" u="sng" dirty="0" smtClean="0">
                <a:solidFill>
                  <a:schemeClr val="tx1"/>
                </a:solidFill>
                <a:latin typeface="Meiryo UI" panose="020B0604030504040204" pitchFamily="50" charset="-128"/>
                <a:ea typeface="Meiryo UI" panose="020B0604030504040204" pitchFamily="50" charset="-128"/>
              </a:rPr>
              <a:t>性と合</a:t>
            </a:r>
            <a:r>
              <a:rPr lang="ja-JP" altLang="en-US" sz="1400" u="sng" dirty="0">
                <a:solidFill>
                  <a:schemeClr val="tx1"/>
                </a:solidFill>
                <a:latin typeface="Meiryo UI" panose="020B0604030504040204" pitchFamily="50" charset="-128"/>
                <a:ea typeface="Meiryo UI" panose="020B0604030504040204" pitchFamily="50" charset="-128"/>
              </a:rPr>
              <a:t>致した取組であって、それに必要となる新たなデジタル公共財を開発し、地域の暮らしや行政を先行的に改革する取組</a:t>
            </a:r>
          </a:p>
        </p:txBody>
      </p:sp>
      <p:grpSp>
        <p:nvGrpSpPr>
          <p:cNvPr id="1295" name="グループ化 22"/>
          <p:cNvGrpSpPr/>
          <p:nvPr/>
        </p:nvGrpSpPr>
        <p:grpSpPr>
          <a:xfrm>
            <a:off x="284130" y="4067153"/>
            <a:ext cx="4023360" cy="1188719"/>
            <a:chOff x="326571" y="3174275"/>
            <a:chExt cx="4023360" cy="1188719"/>
          </a:xfrm>
        </p:grpSpPr>
        <p:grpSp>
          <p:nvGrpSpPr>
            <p:cNvPr id="1296" name="グループ化 20"/>
            <p:cNvGrpSpPr/>
            <p:nvPr/>
          </p:nvGrpSpPr>
          <p:grpSpPr>
            <a:xfrm>
              <a:off x="379291" y="3223423"/>
              <a:ext cx="3905794" cy="963856"/>
              <a:chOff x="386415" y="4627049"/>
              <a:chExt cx="3905794" cy="963856"/>
            </a:xfrm>
          </p:grpSpPr>
          <p:grpSp>
            <p:nvGrpSpPr>
              <p:cNvPr id="1297" name="グループ化 17"/>
              <p:cNvGrpSpPr/>
              <p:nvPr/>
            </p:nvGrpSpPr>
            <p:grpSpPr>
              <a:xfrm>
                <a:off x="470261" y="4917276"/>
                <a:ext cx="3762104" cy="673629"/>
                <a:chOff x="535576" y="4146565"/>
                <a:chExt cx="3762104" cy="673629"/>
              </a:xfrm>
            </p:grpSpPr>
            <p:sp>
              <p:nvSpPr>
                <p:cNvPr id="1298" name="角丸四角形 13"/>
                <p:cNvSpPr/>
                <p:nvPr/>
              </p:nvSpPr>
              <p:spPr>
                <a:xfrm>
                  <a:off x="535576" y="4284618"/>
                  <a:ext cx="666206" cy="535576"/>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latin typeface="Meiryo UI" panose="020B0604030504040204" pitchFamily="50" charset="-128"/>
                      <a:ea typeface="Meiryo UI" panose="020B0604030504040204" pitchFamily="50" charset="-128"/>
                    </a:rPr>
                    <a:t>国</a:t>
                  </a:r>
                </a:p>
              </p:txBody>
            </p:sp>
            <p:sp>
              <p:nvSpPr>
                <p:cNvPr id="1299" name="角丸四角形 70"/>
                <p:cNvSpPr/>
                <p:nvPr/>
              </p:nvSpPr>
              <p:spPr>
                <a:xfrm>
                  <a:off x="2939143" y="4284618"/>
                  <a:ext cx="1358537" cy="535576"/>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Meiryo UI" panose="020B0604030504040204" pitchFamily="50" charset="-128"/>
                      <a:ea typeface="Meiryo UI" panose="020B0604030504040204" pitchFamily="50" charset="-128"/>
                    </a:rPr>
                    <a:t>都道府県</a:t>
                  </a:r>
                  <a:endParaRPr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市町村</a:t>
                  </a:r>
                </a:p>
              </p:txBody>
            </p:sp>
            <p:sp>
              <p:nvSpPr>
                <p:cNvPr id="1300" name="右矢印 14"/>
                <p:cNvSpPr/>
                <p:nvPr/>
              </p:nvSpPr>
              <p:spPr>
                <a:xfrm>
                  <a:off x="1381475" y="4474030"/>
                  <a:ext cx="1413975" cy="339633"/>
                </a:xfrm>
                <a:prstGeom prst="rightArrow">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01" name="正方形/長方形 71"/>
                <p:cNvSpPr/>
                <p:nvPr/>
              </p:nvSpPr>
              <p:spPr>
                <a:xfrm>
                  <a:off x="1841861" y="4146565"/>
                  <a:ext cx="1907178" cy="276106"/>
                </a:xfrm>
                <a:prstGeom prst="rect">
                  <a:avLst/>
                </a:prstGeom>
              </p:spPr>
              <p:txBody>
                <a:bodyPr wrap="square">
                  <a:spAutoFit/>
                </a:bodyPr>
                <a:lstStyle/>
                <a:p>
                  <a:pPr lvl="0"/>
                  <a:r>
                    <a:rPr lang="ja-JP" altLang="en-US" sz="1200" dirty="0">
                      <a:solidFill>
                        <a:schemeClr val="tx1"/>
                      </a:solidFill>
                      <a:latin typeface="Meiryo UI" panose="020B0604030504040204" pitchFamily="50" charset="-128"/>
                      <a:ea typeface="Meiryo UI" panose="020B0604030504040204" pitchFamily="50" charset="-128"/>
                    </a:rPr>
                    <a:t>交付金</a:t>
                  </a:r>
                  <a:endParaRPr lang="en-US" altLang="ja-JP" sz="1200" dirty="0">
                    <a:solidFill>
                      <a:schemeClr val="tx1"/>
                    </a:solidFill>
                    <a:latin typeface="Meiryo UI" panose="020B0604030504040204" pitchFamily="50" charset="-128"/>
                    <a:ea typeface="Meiryo UI" panose="020B0604030504040204" pitchFamily="50" charset="-128"/>
                  </a:endParaRPr>
                </a:p>
              </p:txBody>
            </p:sp>
          </p:grpSp>
          <p:sp>
            <p:nvSpPr>
              <p:cNvPr id="1302" name="正方形/長方形 76"/>
              <p:cNvSpPr/>
              <p:nvPr/>
            </p:nvSpPr>
            <p:spPr>
              <a:xfrm>
                <a:off x="386415" y="4627049"/>
                <a:ext cx="3905794" cy="306884"/>
              </a:xfrm>
              <a:prstGeom prst="rect">
                <a:avLst/>
              </a:prstGeom>
            </p:spPr>
            <p:txBody>
              <a:bodyPr wrap="square">
                <a:spAutoFit/>
              </a:bodyPr>
              <a:lstStyle/>
              <a:p>
                <a:pPr lvl="0"/>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資金の流れ</a:t>
                </a:r>
                <a:r>
                  <a:rPr lang="en-US" altLang="ja-JP" sz="1400" dirty="0">
                    <a:solidFill>
                      <a:schemeClr val="tx1"/>
                    </a:solidFill>
                    <a:latin typeface="Meiryo UI" panose="020B0604030504040204" pitchFamily="50" charset="-128"/>
                    <a:ea typeface="Meiryo UI" panose="020B0604030504040204" pitchFamily="50" charset="-128"/>
                  </a:rPr>
                  <a:t>】</a:t>
                </a:r>
                <a:endParaRPr>
                  <a:solidFill>
                    <a:schemeClr val="tx1"/>
                  </a:solidFill>
                </a:endParaRPr>
              </a:p>
            </p:txBody>
          </p:sp>
        </p:grpSp>
        <p:sp>
          <p:nvSpPr>
            <p:cNvPr id="1303" name="正方形/長方形 21"/>
            <p:cNvSpPr/>
            <p:nvPr/>
          </p:nvSpPr>
          <p:spPr>
            <a:xfrm>
              <a:off x="326571" y="3174275"/>
              <a:ext cx="4023360" cy="1188719"/>
            </a:xfrm>
            <a:prstGeom prst="rect">
              <a:avLst/>
            </a:prstGeom>
            <a:noFill/>
            <a:ln>
              <a:solidFill>
                <a:schemeClr val="bg2">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aphicFrame>
        <p:nvGraphicFramePr>
          <p:cNvPr id="1304" name="表 24"/>
          <p:cNvGraphicFramePr>
            <a:graphicFrameLocks noGrp="1"/>
          </p:cNvGraphicFramePr>
          <p:nvPr>
            <p:extLst>
              <p:ext uri="{D42A27DB-BD31-4B8C-83A1-F6EECF244321}">
                <p14:modId xmlns:p14="http://schemas.microsoft.com/office/powerpoint/2010/main" val="772456925"/>
              </p:ext>
            </p:extLst>
          </p:nvPr>
        </p:nvGraphicFramePr>
        <p:xfrm>
          <a:off x="4800751" y="4887880"/>
          <a:ext cx="3970323" cy="1541792"/>
        </p:xfrm>
        <a:graphic>
          <a:graphicData uri="http://schemas.openxmlformats.org/drawingml/2006/table">
            <a:tbl>
              <a:tblPr firstRow="1" bandRow="1">
                <a:tableStyleId>{5940675A-B579-460E-94D1-54222C63F5DA}</a:tableStyleId>
              </a:tblPr>
              <a:tblGrid>
                <a:gridCol w="1012323">
                  <a:extLst>
                    <a:ext uri="{9D8B030D-6E8A-4147-A177-3AD203B41FA5}"/>
                  </a:extLst>
                </a:gridCol>
                <a:gridCol w="2958000">
                  <a:extLst>
                    <a:ext uri="{9D8B030D-6E8A-4147-A177-3AD203B41FA5}"/>
                  </a:extLst>
                </a:gridCol>
              </a:tblGrid>
              <a:tr h="207970">
                <a:tc>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90638" marR="90638" marT="45319" marB="45319">
                    <a:lnTlToBr w="12700" cap="flat" cmpd="sng" algn="ctr">
                      <a:solidFill>
                        <a:schemeClr val="tx1"/>
                      </a:solidFill>
                      <a:prstDash val="solid"/>
                      <a:round/>
                      <a:headEnd type="none" w="med" len="med"/>
                      <a:tailEnd type="none" w="med" len="med"/>
                    </a:lnTlToBr>
                  </a:tcPr>
                </a:tc>
                <a:tc>
                  <a:txBody>
                    <a:bodyPr/>
                    <a:lstStyle/>
                    <a:p>
                      <a:pPr algn="ctr"/>
                      <a:r>
                        <a:rPr kumimoji="1" lang="ja-JP" altLang="en-US" sz="1100" dirty="0">
                          <a:solidFill>
                            <a:schemeClr val="tx1"/>
                          </a:solidFill>
                          <a:latin typeface="Meiryo UI" panose="020B0604030504040204" pitchFamily="50" charset="-128"/>
                          <a:ea typeface="Meiryo UI" panose="020B0604030504040204" pitchFamily="50" charset="-128"/>
                        </a:rPr>
                        <a:t>交付上限額</a:t>
                      </a:r>
                      <a:endParaRPr>
                        <a:solidFill>
                          <a:schemeClr val="tx1"/>
                        </a:solidFill>
                      </a:endParaRPr>
                    </a:p>
                  </a:txBody>
                  <a:tcPr marL="90638" marR="90638" marT="45319" marB="45319" anchor="ctr"/>
                </a:tc>
                <a:extLst>
                  <a:ext uri="{0D108BD9-81ED-4DB2-BD59-A6C34878D82A}"/>
                </a:extLst>
              </a:tr>
              <a:tr h="207970">
                <a:tc>
                  <a:txBody>
                    <a:bodyPr/>
                    <a:lstStyle/>
                    <a:p>
                      <a:r>
                        <a:rPr lang="ja-JP" altLang="en-US" sz="1100">
                          <a:solidFill>
                            <a:schemeClr val="tx1"/>
                          </a:solidFill>
                          <a:latin typeface="Meiryo UI"/>
                          <a:ea typeface="Meiryo UI"/>
                        </a:rPr>
                        <a:t>TYPE1</a:t>
                      </a:r>
                      <a:endParaRPr sz="1100">
                        <a:solidFill>
                          <a:schemeClr val="tx1"/>
                        </a:solidFill>
                        <a:latin typeface="Meiryo UI"/>
                        <a:ea typeface="Meiryo UI"/>
                      </a:endParaRPr>
                    </a:p>
                  </a:txBody>
                  <a:tcPr marL="90638" marR="90638" marT="45319" marB="45319" anchor="ctr"/>
                </a:tc>
                <a:tc>
                  <a:txBody>
                    <a:bodyPr/>
                    <a:lstStyle/>
                    <a:p>
                      <a:pPr algn="l"/>
                      <a:r>
                        <a:rPr lang="ja-JP" altLang="en-US" sz="1100">
                          <a:solidFill>
                            <a:schemeClr val="tx1"/>
                          </a:solidFill>
                          <a:latin typeface="Meiryo UI"/>
                          <a:ea typeface="Meiryo UI"/>
                          <a:cs typeface="+mn-lt"/>
                        </a:rPr>
                        <a:t>国費：1億円（補助率：1/2）</a:t>
                      </a:r>
                      <a:endParaRPr>
                        <a:latin typeface="Meiryo UI"/>
                        <a:ea typeface="Meiryo UI"/>
                        <a:cs typeface="+mn-lt"/>
                      </a:endParaRPr>
                    </a:p>
                    <a:p>
                      <a:pPr algn="l"/>
                      <a:r>
                        <a:rPr lang="ja-JP" altLang="en-US" sz="1100">
                          <a:solidFill>
                            <a:schemeClr val="tx1"/>
                          </a:solidFill>
                          <a:latin typeface="Meiryo UI"/>
                          <a:ea typeface="Meiryo UI"/>
                          <a:cs typeface="+mn-lt"/>
                        </a:rPr>
                        <a:t>市町村上限：5事業</a:t>
                      </a:r>
                    </a:p>
                  </a:txBody>
                  <a:tcPr marL="90638" marR="90638" marT="45319" marB="45319" anchor="ctr"/>
                </a:tc>
                <a:extLst>
                  <a:ext uri="{0D108BD9-81ED-4DB2-BD59-A6C34878D82A}"/>
                </a:extLst>
              </a:tr>
              <a:tr h="207970">
                <a:tc>
                  <a:txBody>
                    <a:bodyPr/>
                    <a:lstStyle/>
                    <a:p>
                      <a:r>
                        <a:rPr lang="ja-JP" altLang="en-US" sz="1100">
                          <a:solidFill>
                            <a:schemeClr val="tx1"/>
                          </a:solidFill>
                          <a:latin typeface="Meiryo UI"/>
                          <a:ea typeface="Meiryo UI"/>
                        </a:rPr>
                        <a:t>TYPEV</a:t>
                      </a:r>
                      <a:endParaRPr sz="1100">
                        <a:solidFill>
                          <a:schemeClr val="tx1"/>
                        </a:solidFill>
                        <a:latin typeface="Meiryo UI"/>
                        <a:ea typeface="Meiryo UI"/>
                      </a:endParaRPr>
                    </a:p>
                  </a:txBody>
                  <a:tcPr marL="90638" marR="90638" marT="45319" marB="45319" anchor="ctr"/>
                </a:tc>
                <a:tc>
                  <a:txBody>
                    <a:bodyPr/>
                    <a:lstStyle/>
                    <a:p>
                      <a:pPr algn="l"/>
                      <a:r>
                        <a:rPr lang="ja-JP" altLang="en-US" sz="1100">
                          <a:solidFill>
                            <a:schemeClr val="tx1"/>
                          </a:solidFill>
                          <a:latin typeface="Meiryo UI"/>
                          <a:ea typeface="Meiryo UI"/>
                          <a:cs typeface="+mn-lt"/>
                        </a:rPr>
                        <a:t>国費：4億円（補助率2/3）</a:t>
                      </a:r>
                      <a:endParaRPr sz="1100">
                        <a:solidFill>
                          <a:schemeClr val="tx1"/>
                        </a:solidFill>
                        <a:latin typeface="Meiryo UI"/>
                        <a:ea typeface="Meiryo UI"/>
                        <a:cs typeface="+mn-lt"/>
                      </a:endParaRPr>
                    </a:p>
                    <a:p>
                      <a:pPr algn="l"/>
                      <a:r>
                        <a:rPr lang="ja-JP" altLang="en-US" sz="1100">
                          <a:solidFill>
                            <a:schemeClr val="tx1"/>
                          </a:solidFill>
                          <a:latin typeface="Meiryo UI"/>
                          <a:ea typeface="Meiryo UI"/>
                          <a:cs typeface="+mn-lt"/>
                        </a:rPr>
                        <a:t>市町村上限：5事業</a:t>
                      </a:r>
                    </a:p>
                  </a:txBody>
                  <a:tcPr marL="90638" marR="90638" marT="45319" marB="45319" anchor="ctr"/>
                </a:tc>
                <a:extLst>
                  <a:ext uri="{0D108BD9-81ED-4DB2-BD59-A6C34878D82A}"/>
                </a:extLst>
              </a:tr>
              <a:tr h="220760">
                <a:tc>
                  <a:txBody>
                    <a:bodyPr/>
                    <a:lstStyle/>
                    <a:p>
                      <a:r>
                        <a:rPr lang="ja-JP" altLang="en-US" sz="1100">
                          <a:solidFill>
                            <a:schemeClr val="tx1"/>
                          </a:solidFill>
                          <a:latin typeface="Meiryo UI"/>
                          <a:ea typeface="Meiryo UI"/>
                        </a:rPr>
                        <a:t>TYPES</a:t>
                      </a:r>
                      <a:endParaRPr sz="1100">
                        <a:solidFill>
                          <a:schemeClr val="tx1"/>
                        </a:solidFill>
                        <a:latin typeface="Meiryo UI"/>
                        <a:ea typeface="Meiryo UI"/>
                      </a:endParaRPr>
                    </a:p>
                  </a:txBody>
                  <a:tcPr marL="90638" marR="90638" marT="45319" marB="45319" anchor="ctr"/>
                </a:tc>
                <a:tc>
                  <a:txBody>
                    <a:bodyPr/>
                    <a:lstStyle/>
                    <a:p>
                      <a:pPr algn="l"/>
                      <a:r>
                        <a:rPr lang="ja-JP" altLang="en-US" sz="1100">
                          <a:solidFill>
                            <a:schemeClr val="tx1"/>
                          </a:solidFill>
                          <a:latin typeface="Meiryo UI"/>
                          <a:ea typeface="Meiryo UI"/>
                          <a:cs typeface="+mn-lt"/>
                        </a:rPr>
                        <a:t>国費：2.25億円（補助率：3/4）　</a:t>
                      </a:r>
                      <a:endParaRPr sz="1100">
                        <a:solidFill>
                          <a:schemeClr val="tx1"/>
                        </a:solidFill>
                        <a:latin typeface="Meiryo UI"/>
                        <a:ea typeface="Meiryo UI"/>
                        <a:cs typeface="+mn-lt"/>
                      </a:endParaRPr>
                    </a:p>
                    <a:p>
                      <a:pPr algn="l"/>
                      <a:r>
                        <a:rPr lang="ja-JP" altLang="en-US" sz="1100">
                          <a:solidFill>
                            <a:schemeClr val="tx1"/>
                          </a:solidFill>
                          <a:latin typeface="Meiryo UI"/>
                          <a:ea typeface="Meiryo UI"/>
                          <a:cs typeface="+mn-lt"/>
                        </a:rPr>
                        <a:t>上限数の枠外</a:t>
                      </a:r>
                    </a:p>
                  </a:txBody>
                  <a:tcPr marL="90638" marR="90638" marT="45319" marB="45319" anchor="ctr"/>
                </a:tc>
                <a:extLst>
                  <a:ext uri="{0D108BD9-81ED-4DB2-BD59-A6C34878D82A}"/>
                </a:extLst>
              </a:tr>
            </a:tbl>
          </a:graphicData>
        </a:graphic>
      </p:graphicFrame>
    </p:spTree>
    <p:extLst>
      <p:ext uri="{BB962C8B-B14F-4D97-AF65-F5344CB8AC3E}">
        <p14:creationId xmlns:p14="http://schemas.microsoft.com/office/powerpoint/2010/main" val="33023825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10" name="Rectangle 128"/>
          <p:cNvSpPr>
            <a:spLocks noChangeArrowheads="1"/>
          </p:cNvSpPr>
          <p:nvPr/>
        </p:nvSpPr>
        <p:spPr>
          <a:xfrm flipV="1">
            <a:off x="-9934" y="720664"/>
            <a:ext cx="9151740" cy="59235"/>
          </a:xfrm>
          <a:prstGeom prst="rect">
            <a:avLst/>
          </a:prstGeom>
          <a:gradFill rotWithShape="1">
            <a:gsLst>
              <a:gs pos="0">
                <a:srgbClr val="3366FF"/>
              </a:gs>
              <a:gs pos="100000">
                <a:schemeClr val="bg1"/>
              </a:gs>
            </a:gsLst>
            <a:lin ang="0" scaled="1"/>
            <a:tileRect/>
          </a:gradFill>
          <a:ln>
            <a:noFill/>
          </a:ln>
        </p:spPr>
        <p:txBody>
          <a:bodyPr rot="10800000" wrap="none" lIns="63074" tIns="31539" rIns="63074" bIns="31539" anchor="ctr"/>
          <a:lstStyle/>
          <a:p>
            <a:pPr defTabSz="843511">
              <a:defRPr/>
            </a:pPr>
            <a:endParaRPr lang="ja-JP" altLang="ja-JP" sz="1015" b="1" dirty="0">
              <a:solidFill>
                <a:prstClr val="black"/>
              </a:solidFill>
              <a:latin typeface="Meiryo UI"/>
              <a:ea typeface="Meiryo UI"/>
              <a:cs typeface="Meiryo UI" panose="020B0604030504040204" pitchFamily="50" charset="-128"/>
            </a:endParaRPr>
          </a:p>
        </p:txBody>
      </p:sp>
      <p:sp>
        <p:nvSpPr>
          <p:cNvPr id="1311" name="正方形/長方形 55"/>
          <p:cNvSpPr/>
          <p:nvPr/>
        </p:nvSpPr>
        <p:spPr>
          <a:xfrm>
            <a:off x="8706545" y="-713"/>
            <a:ext cx="424285" cy="306884"/>
          </a:xfrm>
          <a:prstGeom prst="rect">
            <a:avLst/>
          </a:prstGeom>
        </p:spPr>
        <p:txBody>
          <a:bodyPr wrap="square">
            <a:spAutoFit/>
          </a:bodyPr>
          <a:lstStyle/>
          <a:p>
            <a:pPr algn="ctr"/>
            <a:r>
              <a:rPr lang="ja-JP" altLang="en-US" sz="1400" dirty="0">
                <a:solidFill>
                  <a:schemeClr val="bg2">
                    <a:lumMod val="50000"/>
                  </a:schemeClr>
                </a:solidFill>
                <a:latin typeface="Meiryo UI"/>
                <a:ea typeface="Meiryo UI"/>
              </a:rPr>
              <a:t>11</a:t>
            </a:r>
            <a:endParaRPr>
              <a:latin typeface="Meiryo UI"/>
              <a:ea typeface="Meiryo UI"/>
            </a:endParaRPr>
          </a:p>
        </p:txBody>
      </p:sp>
      <p:sp>
        <p:nvSpPr>
          <p:cNvPr id="1312" name="タイトル 2"/>
          <p:cNvSpPr txBox="1"/>
          <p:nvPr/>
        </p:nvSpPr>
        <p:spPr>
          <a:xfrm>
            <a:off x="-11365" y="237680"/>
            <a:ext cx="7602790" cy="453712"/>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defRPr/>
            </a:pPr>
            <a:r>
              <a:rPr lang="ja-JP" altLang="en-US" b="0" dirty="0">
                <a:solidFill>
                  <a:schemeClr val="tx1"/>
                </a:solidFill>
                <a:latin typeface="Meiryo UI"/>
                <a:ea typeface="Meiryo UI"/>
              </a:rPr>
              <a:t>９　新地創交付金</a:t>
            </a:r>
            <a:r>
              <a:rPr lang="ja-JP" altLang="en-US" b="0" dirty="0" smtClean="0">
                <a:solidFill>
                  <a:schemeClr val="tx1"/>
                </a:solidFill>
                <a:latin typeface="Meiryo UI"/>
                <a:ea typeface="Meiryo UI"/>
              </a:rPr>
              <a:t>令和７年度</a:t>
            </a:r>
            <a:r>
              <a:rPr lang="ja-JP" altLang="en-US" b="0" dirty="0">
                <a:solidFill>
                  <a:schemeClr val="tx1"/>
                </a:solidFill>
                <a:latin typeface="Meiryo UI"/>
                <a:ea typeface="Meiryo UI"/>
              </a:rPr>
              <a:t>採択内容一覧</a:t>
            </a:r>
            <a:endParaRPr>
              <a:latin typeface="Meiryo UI"/>
              <a:ea typeface="Meiryo UI"/>
            </a:endParaRPr>
          </a:p>
        </p:txBody>
      </p:sp>
      <p:sp>
        <p:nvSpPr>
          <p:cNvPr id="1313" name="正方形/長方形 25"/>
          <p:cNvSpPr/>
          <p:nvPr/>
        </p:nvSpPr>
        <p:spPr>
          <a:xfrm>
            <a:off x="190188" y="858516"/>
            <a:ext cx="2452428" cy="252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a:latin typeface="Meiryo UI"/>
                <a:ea typeface="Meiryo UI"/>
              </a:rPr>
              <a:t>第2世代交付金</a:t>
            </a:r>
            <a:endParaRPr>
              <a:latin typeface="Meiryo UI"/>
              <a:ea typeface="Meiryo UI"/>
            </a:endParaRPr>
          </a:p>
        </p:txBody>
      </p:sp>
      <p:graphicFrame>
        <p:nvGraphicFramePr>
          <p:cNvPr id="1314" name="表 1"/>
          <p:cNvGraphicFramePr>
            <a:graphicFrameLocks noGrp="1"/>
          </p:cNvGraphicFramePr>
          <p:nvPr>
            <p:extLst>
              <p:ext uri="{D42A27DB-BD31-4B8C-83A1-F6EECF244321}">
                <p14:modId xmlns:p14="http://schemas.microsoft.com/office/powerpoint/2010/main" val="1554466489"/>
              </p:ext>
            </p:extLst>
          </p:nvPr>
        </p:nvGraphicFramePr>
        <p:xfrm>
          <a:off x="190188" y="1196828"/>
          <a:ext cx="8820000" cy="3003671"/>
        </p:xfrm>
        <a:graphic>
          <a:graphicData uri="http://schemas.openxmlformats.org/drawingml/2006/table">
            <a:tbl>
              <a:tblPr firstRow="1" bandRow="1">
                <a:tableStyleId>{5940675A-B579-460E-94D1-54222C63F5DA}</a:tableStyleId>
              </a:tblPr>
              <a:tblGrid>
                <a:gridCol w="288000">
                  <a:extLst>
                    <a:ext uri="{9D8B030D-6E8A-4147-A177-3AD203B41FA5}"/>
                  </a:extLst>
                </a:gridCol>
                <a:gridCol w="3996000">
                  <a:extLst>
                    <a:ext uri="{9D8B030D-6E8A-4147-A177-3AD203B41FA5}"/>
                  </a:extLst>
                </a:gridCol>
                <a:gridCol w="900000">
                  <a:extLst>
                    <a:ext uri="{9D8B030D-6E8A-4147-A177-3AD203B41FA5}"/>
                  </a:extLst>
                </a:gridCol>
                <a:gridCol w="900000">
                  <a:extLst>
                    <a:ext uri="{9D8B030D-6E8A-4147-A177-3AD203B41FA5}"/>
                  </a:extLst>
                </a:gridCol>
                <a:gridCol w="1368000">
                  <a:extLst>
                    <a:ext uri="{9D8B030D-6E8A-4147-A177-3AD203B41FA5}"/>
                  </a:extLst>
                </a:gridCol>
                <a:gridCol w="1368000">
                  <a:extLst>
                    <a:ext uri="{9D8B030D-6E8A-4147-A177-3AD203B41FA5}"/>
                  </a:extLst>
                </a:gridCol>
              </a:tblGrid>
              <a:tr h="235575">
                <a:tc>
                  <a:txBody>
                    <a:bodyPr/>
                    <a:lstStyle/>
                    <a:p>
                      <a:pPr algn="ctr"/>
                      <a:r>
                        <a:rPr kumimoji="1" lang="ja-JP" altLang="en-US" sz="1200" dirty="0">
                          <a:solidFill>
                            <a:schemeClr val="tx1"/>
                          </a:solidFill>
                          <a:latin typeface="Meiryo UI"/>
                          <a:ea typeface="Meiryo UI"/>
                        </a:rPr>
                        <a:t>№</a:t>
                      </a:r>
                      <a:endParaRPr sz="1200" dirty="0">
                        <a:solidFill>
                          <a:schemeClr val="tx1"/>
                        </a:solidFill>
                        <a:latin typeface="Meiryo UI"/>
                        <a:ea typeface="Meiryo UI"/>
                      </a:endParaRPr>
                    </a:p>
                  </a:txBody>
                  <a:tcPr anchor="ctr">
                    <a:solidFill>
                      <a:schemeClr val="accent5">
                        <a:lumMod val="20000"/>
                        <a:lumOff val="80000"/>
                      </a:schemeClr>
                    </a:solidFill>
                  </a:tcPr>
                </a:tc>
                <a:tc>
                  <a:txBody>
                    <a:bodyPr/>
                    <a:lstStyle/>
                    <a:p>
                      <a:pPr algn="ctr"/>
                      <a:r>
                        <a:rPr kumimoji="1" lang="ja-JP" altLang="en-US" sz="1200" dirty="0">
                          <a:solidFill>
                            <a:schemeClr val="tx1"/>
                          </a:solidFill>
                          <a:latin typeface="Meiryo UI"/>
                          <a:ea typeface="Meiryo UI"/>
                        </a:rPr>
                        <a:t>事業名称</a:t>
                      </a:r>
                      <a:endParaRPr sz="1200">
                        <a:solidFill>
                          <a:schemeClr val="tx1"/>
                        </a:solidFill>
                        <a:latin typeface="Meiryo UI"/>
                        <a:ea typeface="Meiryo UI"/>
                      </a:endParaRPr>
                    </a:p>
                  </a:txBody>
                  <a:tcPr anchor="ctr">
                    <a:solidFill>
                      <a:schemeClr val="accent5">
                        <a:lumMod val="20000"/>
                        <a:lumOff val="80000"/>
                      </a:schemeClr>
                    </a:solidFill>
                  </a:tcPr>
                </a:tc>
                <a:tc>
                  <a:txBody>
                    <a:bodyPr/>
                    <a:lstStyle/>
                    <a:p>
                      <a:pPr algn="ctr"/>
                      <a:r>
                        <a:rPr lang="ja-JP" altLang="en-US" sz="1200">
                          <a:solidFill>
                            <a:schemeClr val="tx1"/>
                          </a:solidFill>
                          <a:latin typeface="Meiryo UI"/>
                          <a:ea typeface="Meiryo UI"/>
                        </a:rPr>
                        <a:t>新規・継続</a:t>
                      </a:r>
                      <a:endParaRPr sz="1200">
                        <a:solidFill>
                          <a:schemeClr val="tx1"/>
                        </a:solidFill>
                        <a:latin typeface="Meiryo UI"/>
                        <a:ea typeface="Meiryo UI"/>
                      </a:endParaRPr>
                    </a:p>
                  </a:txBody>
                  <a:tcPr anchor="ctr">
                    <a:solidFill>
                      <a:schemeClr val="accent5">
                        <a:lumMod val="20000"/>
                        <a:lumOff val="80000"/>
                      </a:schemeClr>
                    </a:solidFill>
                  </a:tcPr>
                </a:tc>
                <a:tc>
                  <a:txBody>
                    <a:bodyPr/>
                    <a:lstStyle/>
                    <a:p>
                      <a:pPr algn="ctr"/>
                      <a:r>
                        <a:rPr kumimoji="1" lang="ja-JP" altLang="en-US" sz="1200" dirty="0">
                          <a:solidFill>
                            <a:schemeClr val="tx1"/>
                          </a:solidFill>
                          <a:latin typeface="Meiryo UI"/>
                          <a:ea typeface="Meiryo UI"/>
                        </a:rPr>
                        <a:t>事業期間</a:t>
                      </a:r>
                      <a:endParaRPr sz="1200">
                        <a:solidFill>
                          <a:schemeClr val="tx1"/>
                        </a:solidFill>
                        <a:latin typeface="Meiryo UI"/>
                        <a:ea typeface="Meiryo UI"/>
                      </a:endParaRPr>
                    </a:p>
                  </a:txBody>
                  <a:tcPr anchor="ctr">
                    <a:solidFill>
                      <a:schemeClr val="accent5">
                        <a:lumMod val="20000"/>
                        <a:lumOff val="80000"/>
                      </a:schemeClr>
                    </a:solidFill>
                  </a:tcPr>
                </a:tc>
                <a:tc>
                  <a:txBody>
                    <a:bodyPr/>
                    <a:lstStyle/>
                    <a:p>
                      <a:pPr algn="ctr"/>
                      <a:r>
                        <a:rPr kumimoji="1" lang="ja-JP" altLang="en-US" sz="1200" dirty="0">
                          <a:solidFill>
                            <a:schemeClr val="tx1"/>
                          </a:solidFill>
                          <a:latin typeface="Meiryo UI"/>
                          <a:ea typeface="Meiryo UI"/>
                        </a:rPr>
                        <a:t>事業費</a:t>
                      </a:r>
                      <a:endParaRPr sz="1200">
                        <a:solidFill>
                          <a:schemeClr val="tx1"/>
                        </a:solidFill>
                        <a:latin typeface="Meiryo UI"/>
                        <a:ea typeface="Meiryo UI"/>
                      </a:endParaRPr>
                    </a:p>
                  </a:txBody>
                  <a:tcPr anchor="ctr">
                    <a:solidFill>
                      <a:schemeClr val="accent5">
                        <a:lumMod val="20000"/>
                        <a:lumOff val="80000"/>
                      </a:schemeClr>
                    </a:solidFill>
                  </a:tcPr>
                </a:tc>
                <a:tc>
                  <a:txBody>
                    <a:bodyPr/>
                    <a:lstStyle/>
                    <a:p>
                      <a:pPr algn="ctr"/>
                      <a:r>
                        <a:rPr kumimoji="1" lang="ja-JP" altLang="en-US" sz="1200" dirty="0">
                          <a:solidFill>
                            <a:schemeClr val="tx1"/>
                          </a:solidFill>
                          <a:latin typeface="Meiryo UI"/>
                          <a:ea typeface="Meiryo UI"/>
                        </a:rPr>
                        <a:t>交付決定額</a:t>
                      </a:r>
                      <a:endParaRPr sz="1200">
                        <a:solidFill>
                          <a:schemeClr val="tx1"/>
                        </a:solidFill>
                        <a:latin typeface="Meiryo UI"/>
                        <a:ea typeface="Meiryo UI"/>
                      </a:endParaRPr>
                    </a:p>
                  </a:txBody>
                  <a:tcPr anchor="ctr">
                    <a:solidFill>
                      <a:schemeClr val="accent5">
                        <a:lumMod val="20000"/>
                        <a:lumOff val="80000"/>
                      </a:schemeClr>
                    </a:solidFill>
                  </a:tcPr>
                </a:tc>
                <a:extLst>
                  <a:ext uri="{0D108BD9-81ED-4DB2-BD59-A6C34878D82A}"/>
                </a:extLst>
              </a:tr>
              <a:tr h="372071">
                <a:tc>
                  <a:txBody>
                    <a:bodyPr/>
                    <a:lstStyle/>
                    <a:p>
                      <a:pPr algn="r"/>
                      <a:r>
                        <a:rPr lang="ja-JP" altLang="en-US" sz="1200">
                          <a:solidFill>
                            <a:schemeClr val="tx1"/>
                          </a:solidFill>
                          <a:latin typeface="Meiryo UI"/>
                          <a:ea typeface="Meiryo UI"/>
                        </a:rPr>
                        <a:t>1</a:t>
                      </a:r>
                      <a:endParaRPr sz="1200">
                        <a:solidFill>
                          <a:schemeClr val="tx1"/>
                        </a:solidFill>
                        <a:latin typeface="Meiryo UI"/>
                        <a:ea typeface="Meiryo UI"/>
                      </a:endParaRPr>
                    </a:p>
                  </a:txBody>
                  <a:tcPr anchor="ctr"/>
                </a:tc>
                <a:tc>
                  <a:txBody>
                    <a:bodyPr/>
                    <a:lstStyle/>
                    <a:p>
                      <a:r>
                        <a:rPr kumimoji="1" lang="ja-JP" altLang="en-US" sz="1200" dirty="0">
                          <a:solidFill>
                            <a:schemeClr val="tx1"/>
                          </a:solidFill>
                          <a:latin typeface="Meiryo UI"/>
                          <a:ea typeface="Meiryo UI"/>
                        </a:rPr>
                        <a:t>不易流行×ウェルビーイングによるものづくりのまち未来協創戦略</a:t>
                      </a:r>
                      <a:endParaRPr sz="1200">
                        <a:latin typeface="Meiryo UI"/>
                        <a:ea typeface="Meiryo UI"/>
                      </a:endParaRPr>
                    </a:p>
                  </a:txBody>
                  <a:tcPr anchor="ctr"/>
                </a:tc>
                <a:tc>
                  <a:txBody>
                    <a:bodyPr/>
                    <a:lstStyle/>
                    <a:p>
                      <a:pPr algn="ctr"/>
                      <a:r>
                        <a:rPr lang="ja-JP" altLang="en-US" sz="1200">
                          <a:latin typeface="Meiryo UI"/>
                          <a:ea typeface="Meiryo UI"/>
                        </a:rPr>
                        <a:t>継続</a:t>
                      </a:r>
                      <a:endParaRPr sz="1200">
                        <a:latin typeface="Meiryo UI"/>
                        <a:ea typeface="Meiryo UI"/>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chemeClr val="tx1"/>
                          </a:solidFill>
                          <a:effectLst/>
                          <a:uLnTx/>
                          <a:uFillTx/>
                          <a:latin typeface="Meiryo UI"/>
                          <a:ea typeface="Meiryo UI"/>
                          <a:cs typeface="+mn-lt"/>
                        </a:rPr>
                        <a:t>R5</a:t>
                      </a:r>
                      <a:r>
                        <a:rPr kumimoji="1" lang="ja-JP" altLang="en-US" sz="1200" b="0" i="0" u="none" strike="noStrike" kern="1200" cap="none" spc="0" normalizeH="0" baseline="0" noProof="0" dirty="0">
                          <a:ln>
                            <a:noFill/>
                          </a:ln>
                          <a:solidFill>
                            <a:schemeClr val="tx1"/>
                          </a:solidFill>
                          <a:effectLst/>
                          <a:uLnTx/>
                          <a:uFillTx/>
                          <a:latin typeface="Meiryo UI"/>
                          <a:ea typeface="Meiryo UI"/>
                          <a:cs typeface="+mn-lt"/>
                        </a:rPr>
                        <a:t>～</a:t>
                      </a:r>
                      <a:r>
                        <a:rPr kumimoji="1" lang="en-US" altLang="ja-JP" sz="1200" b="0" i="0" u="none" strike="noStrike" kern="1200" cap="none" spc="0" normalizeH="0" baseline="0" noProof="0" dirty="0">
                          <a:ln>
                            <a:noFill/>
                          </a:ln>
                          <a:solidFill>
                            <a:schemeClr val="tx1"/>
                          </a:solidFill>
                          <a:effectLst/>
                          <a:uLnTx/>
                          <a:uFillTx/>
                          <a:latin typeface="Meiryo UI"/>
                          <a:ea typeface="Meiryo UI"/>
                          <a:cs typeface="+mn-lt"/>
                        </a:rPr>
                        <a:t>R9</a:t>
                      </a:r>
                      <a:endParaRPr sz="1200" dirty="0">
                        <a:solidFill>
                          <a:schemeClr val="tx1"/>
                        </a:solidFill>
                        <a:latin typeface="Meiryo UI"/>
                        <a:ea typeface="Meiryo UI"/>
                      </a:endParaRPr>
                    </a:p>
                  </a:txBody>
                  <a:tcPr anchor="ctr"/>
                </a:tc>
                <a:tc>
                  <a:txBody>
                    <a:bodyPr/>
                    <a:lstStyle/>
                    <a:p>
                      <a:pPr algn="r"/>
                      <a:r>
                        <a:rPr kumimoji="1" lang="ja-JP" altLang="en-US" sz="1200" dirty="0">
                          <a:solidFill>
                            <a:schemeClr val="tx1"/>
                          </a:solidFill>
                          <a:latin typeface="Meiryo UI"/>
                          <a:ea typeface="Meiryo UI"/>
                        </a:rPr>
                        <a:t>33,779,000</a:t>
                      </a:r>
                      <a:endParaRPr sz="1200">
                        <a:latin typeface="Meiryo UI"/>
                        <a:ea typeface="Meiryo UI"/>
                      </a:endParaRPr>
                    </a:p>
                  </a:txBody>
                  <a:tcPr anchor="ctr"/>
                </a:tc>
                <a:tc>
                  <a:txBody>
                    <a:bodyPr/>
                    <a:lstStyle/>
                    <a:p>
                      <a:pPr algn="r"/>
                      <a:r>
                        <a:rPr kumimoji="1" lang="ja-JP" altLang="en-US" sz="1200" dirty="0">
                          <a:solidFill>
                            <a:schemeClr val="tx1"/>
                          </a:solidFill>
                          <a:latin typeface="Meiryo UI"/>
                          <a:ea typeface="Meiryo UI"/>
                        </a:rPr>
                        <a:t>16,889,000</a:t>
                      </a:r>
                      <a:endParaRPr sz="1200">
                        <a:latin typeface="Meiryo UI"/>
                        <a:ea typeface="Meiryo UI"/>
                      </a:endParaRPr>
                    </a:p>
                  </a:txBody>
                  <a:tcPr anchor="ctr"/>
                </a:tc>
                <a:extLst>
                  <a:ext uri="{0D108BD9-81ED-4DB2-BD59-A6C34878D82A}"/>
                </a:extLst>
              </a:tr>
              <a:tr h="396875">
                <a:tc>
                  <a:txBody>
                    <a:bodyPr/>
                    <a:lstStyle/>
                    <a:p>
                      <a:pPr algn="r"/>
                      <a:r>
                        <a:rPr kumimoji="1" lang="ja-JP" altLang="en-US" sz="1200" dirty="0">
                          <a:solidFill>
                            <a:schemeClr val="tx1"/>
                          </a:solidFill>
                          <a:latin typeface="Meiryo UI"/>
                          <a:ea typeface="Meiryo UI"/>
                        </a:rPr>
                        <a:t>2</a:t>
                      </a:r>
                      <a:endParaRPr sz="1200">
                        <a:latin typeface="Meiryo UI"/>
                        <a:ea typeface="Meiryo UI"/>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dirty="0">
                          <a:solidFill>
                            <a:schemeClr val="tx1"/>
                          </a:solidFill>
                          <a:latin typeface="Meiryo UI"/>
                          <a:ea typeface="Meiryo UI"/>
                        </a:rPr>
                        <a:t>多様性への理解促進と生きがいづくりを通じた生涯活躍のまち推進事業</a:t>
                      </a:r>
                      <a:endParaRPr sz="1200">
                        <a:latin typeface="Meiryo UI"/>
                        <a:ea typeface="Meiryo UI"/>
                      </a:endParaRPr>
                    </a:p>
                  </a:txBody>
                  <a:tcPr anchor="ctr">
                    <a:lnB w="12700" cap="flat" cmpd="sng" algn="ctr">
                      <a:solidFill>
                        <a:schemeClr val="tx1"/>
                      </a:solidFill>
                      <a:prstDash val="solid"/>
                      <a:round/>
                      <a:headEnd type="none" w="med" len="med"/>
                      <a:tailEnd type="none" w="med" len="med"/>
                    </a:lnB>
                  </a:tcPr>
                </a:tc>
                <a:tc>
                  <a:txBody>
                    <a:bodyPr/>
                    <a:lstStyle/>
                    <a:p>
                      <a:pPr algn="ctr"/>
                      <a:r>
                        <a:rPr kumimoji="1" lang="ja-JP" altLang="en-US" sz="1200" dirty="0">
                          <a:solidFill>
                            <a:schemeClr val="tx1"/>
                          </a:solidFill>
                          <a:latin typeface="Meiryo UI"/>
                          <a:ea typeface="Meiryo UI"/>
                        </a:rPr>
                        <a:t>継続</a:t>
                      </a:r>
                      <a:endParaRPr sz="1200" dirty="0">
                        <a:latin typeface="Meiryo UI"/>
                        <a:ea typeface="Meiryo UI"/>
                      </a:endParaRPr>
                    </a:p>
                  </a:txBody>
                  <a:tcPr anchor="ct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schemeClr val="tx1"/>
                          </a:solidFill>
                          <a:effectLst/>
                          <a:uLnTx/>
                          <a:uFillTx/>
                          <a:latin typeface="Meiryo UI"/>
                          <a:ea typeface="Meiryo UI"/>
                          <a:cs typeface="+mn-lt"/>
                        </a:rPr>
                        <a:t>R5</a:t>
                      </a:r>
                      <a:r>
                        <a:rPr kumimoji="1" lang="ja-JP" altLang="en-US" sz="1200" b="0" i="0" u="none" strike="noStrike" kern="1200" cap="none" spc="0" normalizeH="0" baseline="0" noProof="0" dirty="0" smtClean="0">
                          <a:ln>
                            <a:noFill/>
                          </a:ln>
                          <a:solidFill>
                            <a:schemeClr val="tx1"/>
                          </a:solidFill>
                          <a:effectLst/>
                          <a:uLnTx/>
                          <a:uFillTx/>
                          <a:latin typeface="Meiryo UI"/>
                          <a:ea typeface="Meiryo UI"/>
                          <a:cs typeface="+mn-lt"/>
                        </a:rPr>
                        <a:t>～</a:t>
                      </a:r>
                      <a:r>
                        <a:rPr kumimoji="1" lang="en-US" altLang="ja-JP" sz="1200" b="0" i="0" u="none" strike="noStrike" kern="1200" cap="none" spc="0" normalizeH="0" baseline="0" noProof="0" dirty="0" smtClean="0">
                          <a:ln>
                            <a:noFill/>
                          </a:ln>
                          <a:solidFill>
                            <a:schemeClr val="tx1"/>
                          </a:solidFill>
                          <a:effectLst/>
                          <a:uLnTx/>
                          <a:uFillTx/>
                          <a:latin typeface="Meiryo UI"/>
                          <a:ea typeface="Meiryo UI"/>
                          <a:cs typeface="+mn-lt"/>
                        </a:rPr>
                        <a:t>R9</a:t>
                      </a:r>
                      <a:endParaRPr lang="en-US" altLang="ja-JP" sz="1200" dirty="0">
                        <a:solidFill>
                          <a:schemeClr val="tx1"/>
                        </a:solidFill>
                        <a:latin typeface="Meiryo UI"/>
                        <a:ea typeface="Meiryo UI"/>
                      </a:endParaRPr>
                    </a:p>
                  </a:txBody>
                  <a:tcPr anchor="ctr">
                    <a:lnB w="12700" cap="flat" cmpd="sng" algn="ctr">
                      <a:solidFill>
                        <a:schemeClr val="tx1"/>
                      </a:solidFill>
                      <a:prstDash val="solid"/>
                      <a:round/>
                      <a:headEnd type="none" w="med" len="med"/>
                      <a:tailEnd type="none" w="med" len="med"/>
                    </a:lnB>
                  </a:tcPr>
                </a:tc>
                <a:tc>
                  <a:txBody>
                    <a:bodyPr/>
                    <a:lstStyle/>
                    <a:p>
                      <a:pPr algn="r"/>
                      <a:r>
                        <a:rPr kumimoji="1" lang="ja-JP" altLang="en-US" sz="1200" dirty="0">
                          <a:solidFill>
                            <a:schemeClr val="tx1"/>
                          </a:solidFill>
                          <a:latin typeface="Meiryo UI"/>
                          <a:ea typeface="Meiryo UI"/>
                        </a:rPr>
                        <a:t>1,250,000</a:t>
                      </a:r>
                      <a:endParaRPr sz="1200">
                        <a:latin typeface="Meiryo UI"/>
                        <a:ea typeface="Meiryo UI"/>
                      </a:endParaRPr>
                    </a:p>
                  </a:txBody>
                  <a:tcPr anchor="ctr">
                    <a:lnB w="12700" cap="flat" cmpd="sng" algn="ctr">
                      <a:solidFill>
                        <a:schemeClr val="tx1"/>
                      </a:solidFill>
                      <a:prstDash val="solid"/>
                      <a:round/>
                      <a:headEnd type="none" w="med" len="med"/>
                      <a:tailEnd type="none" w="med" len="med"/>
                    </a:lnB>
                  </a:tcPr>
                </a:tc>
                <a:tc>
                  <a:txBody>
                    <a:bodyPr/>
                    <a:lstStyle/>
                    <a:p>
                      <a:pPr algn="r"/>
                      <a:r>
                        <a:rPr kumimoji="1" lang="ja-JP" altLang="en-US" sz="1200" dirty="0">
                          <a:solidFill>
                            <a:schemeClr val="tx1"/>
                          </a:solidFill>
                          <a:latin typeface="Meiryo UI"/>
                          <a:ea typeface="Meiryo UI"/>
                        </a:rPr>
                        <a:t>625,000</a:t>
                      </a:r>
                      <a:endParaRPr sz="1200">
                        <a:latin typeface="Meiryo UI"/>
                        <a:ea typeface="Meiryo UI"/>
                      </a:endParaRPr>
                    </a:p>
                  </a:txBody>
                  <a:tcPr anchor="ctr">
                    <a:lnB w="12700" cap="flat" cmpd="sng" algn="ctr">
                      <a:solidFill>
                        <a:schemeClr val="tx1"/>
                      </a:solidFill>
                      <a:prstDash val="solid"/>
                      <a:round/>
                      <a:headEnd type="none" w="med" len="med"/>
                      <a:tailEnd type="none" w="med" len="med"/>
                    </a:lnB>
                  </a:tcPr>
                </a:tc>
                <a:extLst>
                  <a:ext uri="{0D108BD9-81ED-4DB2-BD59-A6C34878D82A}"/>
                </a:extLst>
              </a:tr>
              <a:tr h="228600">
                <a:tc>
                  <a:txBody>
                    <a:bodyPr/>
                    <a:lstStyle/>
                    <a:p>
                      <a:pPr algn="r"/>
                      <a:r>
                        <a:rPr kumimoji="1" lang="ja-JP" altLang="en-US" sz="1200" dirty="0">
                          <a:solidFill>
                            <a:schemeClr val="tx1"/>
                          </a:solidFill>
                          <a:latin typeface="Meiryo UI"/>
                          <a:ea typeface="Meiryo UI"/>
                        </a:rPr>
                        <a:t>3</a:t>
                      </a:r>
                      <a:endParaRPr sz="1200">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solidFill>
                            <a:schemeClr val="tx1"/>
                          </a:solidFill>
                          <a:latin typeface="Meiryo UI"/>
                          <a:ea typeface="Meiryo UI"/>
                        </a:rPr>
                        <a:t>人材・学・企業の結集「課題先進地からのデジタルイノベーション戦略」　</a:t>
                      </a:r>
                      <a:r>
                        <a:rPr kumimoji="1" lang="en-US" altLang="ja-JP" sz="1200" dirty="0">
                          <a:solidFill>
                            <a:schemeClr val="tx1"/>
                          </a:solidFill>
                          <a:latin typeface="Meiryo UI"/>
                          <a:ea typeface="Meiryo UI"/>
                        </a:rPr>
                        <a:t>※1</a:t>
                      </a:r>
                      <a:endParaRPr kumimoji="1" lang="ja-JP" altLang="en-US" sz="1200" dirty="0">
                        <a:solidFill>
                          <a:schemeClr val="tx1"/>
                        </a:solidFill>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solidFill>
                            <a:schemeClr val="tx1"/>
                          </a:solidFill>
                          <a:latin typeface="Meiryo UI"/>
                          <a:ea typeface="Meiryo UI"/>
                        </a:rPr>
                        <a:t>継続</a:t>
                      </a:r>
                      <a:endParaRPr lang="ja-JP" altLang="en-US" sz="1200" dirty="0">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schemeClr val="tx1"/>
                          </a:solidFill>
                          <a:effectLst/>
                          <a:uLnTx/>
                          <a:uFillTx/>
                          <a:latin typeface="Meiryo UI"/>
                          <a:ea typeface="Meiryo UI"/>
                          <a:cs typeface="+mn-lt"/>
                        </a:rPr>
                        <a:t>R5</a:t>
                      </a:r>
                      <a:r>
                        <a:rPr kumimoji="1" lang="ja-JP" altLang="en-US" sz="1200" b="0" i="0" u="none" strike="noStrike" kern="1200" cap="none" spc="0" normalizeH="0" baseline="0" noProof="0" dirty="0" smtClean="0">
                          <a:ln>
                            <a:noFill/>
                          </a:ln>
                          <a:solidFill>
                            <a:schemeClr val="tx1"/>
                          </a:solidFill>
                          <a:effectLst/>
                          <a:uLnTx/>
                          <a:uFillTx/>
                          <a:latin typeface="Meiryo UI"/>
                          <a:ea typeface="Meiryo UI"/>
                          <a:cs typeface="+mn-lt"/>
                        </a:rPr>
                        <a:t>～</a:t>
                      </a:r>
                      <a:r>
                        <a:rPr kumimoji="1" lang="en-US" altLang="ja-JP" sz="1200" b="0" i="0" u="none" strike="noStrike" kern="1200" cap="none" spc="0" normalizeH="0" baseline="0" noProof="0" dirty="0" smtClean="0">
                          <a:ln>
                            <a:noFill/>
                          </a:ln>
                          <a:solidFill>
                            <a:schemeClr val="tx1"/>
                          </a:solidFill>
                          <a:effectLst/>
                          <a:uLnTx/>
                          <a:uFillTx/>
                          <a:latin typeface="Meiryo UI"/>
                          <a:ea typeface="Meiryo UI"/>
                          <a:cs typeface="+mn-lt"/>
                        </a:rPr>
                        <a:t>R9</a:t>
                      </a:r>
                      <a:endParaRPr lang="en-US" altLang="ja-JP" sz="1200" dirty="0">
                        <a:solidFill>
                          <a:schemeClr val="tx1"/>
                        </a:solidFill>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ja-JP" altLang="en-US" sz="1200" dirty="0">
                          <a:solidFill>
                            <a:schemeClr val="tx1"/>
                          </a:solidFill>
                          <a:latin typeface="Meiryo UI"/>
                          <a:ea typeface="Meiryo UI"/>
                        </a:rPr>
                        <a:t>11,388,000</a:t>
                      </a:r>
                      <a:endParaRPr sz="1200">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ja-JP" altLang="en-US" sz="1200" dirty="0">
                          <a:solidFill>
                            <a:schemeClr val="tx1"/>
                          </a:solidFill>
                          <a:latin typeface="Meiryo UI"/>
                          <a:ea typeface="Meiryo UI"/>
                        </a:rPr>
                        <a:t>5,694,000</a:t>
                      </a:r>
                      <a:endParaRPr sz="1200">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228600">
                <a:tc>
                  <a:txBody>
                    <a:bodyPr/>
                    <a:lstStyle/>
                    <a:p>
                      <a:pPr algn="ctr"/>
                      <a:r>
                        <a:rPr kumimoji="1" lang="ja-JP" altLang="en-US" sz="1200" dirty="0" smtClean="0">
                          <a:solidFill>
                            <a:schemeClr val="tx1"/>
                          </a:solidFill>
                          <a:latin typeface="Meiryo UI"/>
                          <a:ea typeface="Meiryo UI"/>
                        </a:rPr>
                        <a:t>４</a:t>
                      </a:r>
                      <a:endParaRPr kumimoji="1" lang="ja-JP" altLang="en-US" sz="1200" dirty="0">
                        <a:solidFill>
                          <a:schemeClr val="tx1"/>
                        </a:solidFill>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solidFill>
                            <a:schemeClr val="tx1"/>
                          </a:solidFill>
                          <a:latin typeface="Meiryo UI"/>
                          <a:ea typeface="Meiryo UI"/>
                        </a:rPr>
                        <a:t>半世紀を経て完成する歴史の道八十里越街道と日本一の地方創生路線只見線が繋ぐ新たな広域観光Ｘ （エックス）圏創生プロジェクト　</a:t>
                      </a:r>
                      <a:r>
                        <a:rPr kumimoji="1" lang="en-US" altLang="ja-JP" sz="1200" dirty="0" smtClean="0">
                          <a:solidFill>
                            <a:schemeClr val="tx1"/>
                          </a:solidFill>
                          <a:latin typeface="Meiryo UI"/>
                          <a:ea typeface="Meiryo UI"/>
                        </a:rPr>
                        <a:t>※2</a:t>
                      </a:r>
                      <a:endParaRPr kumimoji="1" lang="ja-JP" altLang="en-US" sz="1200" dirty="0">
                        <a:solidFill>
                          <a:schemeClr val="tx1"/>
                        </a:solidFill>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solidFill>
                            <a:schemeClr val="tx1"/>
                          </a:solidFill>
                          <a:latin typeface="Meiryo UI"/>
                          <a:ea typeface="Meiryo UI"/>
                        </a:rPr>
                        <a:t>継続</a:t>
                      </a:r>
                      <a:endParaRPr lang="ja-JP" altLang="en-US" sz="1200" dirty="0">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schemeClr val="tx1"/>
                          </a:solidFill>
                          <a:effectLst/>
                          <a:uLnTx/>
                          <a:uFillTx/>
                          <a:latin typeface="Meiryo UI"/>
                          <a:ea typeface="Meiryo UI"/>
                          <a:cs typeface="+mn-lt"/>
                        </a:rPr>
                        <a:t>R6</a:t>
                      </a:r>
                      <a:r>
                        <a:rPr kumimoji="1" lang="ja-JP" altLang="en-US" sz="1200" b="0" i="0" u="none" strike="noStrike" kern="1200" cap="none" spc="0" normalizeH="0" baseline="0" noProof="0" dirty="0" smtClean="0">
                          <a:ln>
                            <a:noFill/>
                          </a:ln>
                          <a:solidFill>
                            <a:schemeClr val="tx1"/>
                          </a:solidFill>
                          <a:effectLst/>
                          <a:uLnTx/>
                          <a:uFillTx/>
                          <a:latin typeface="Meiryo UI"/>
                          <a:ea typeface="Meiryo UI"/>
                          <a:cs typeface="+mn-lt"/>
                        </a:rPr>
                        <a:t>～</a:t>
                      </a:r>
                      <a:r>
                        <a:rPr kumimoji="1" lang="en-US" altLang="ja-JP" sz="1200" b="0" i="0" u="none" strike="noStrike" kern="1200" cap="none" spc="0" normalizeH="0" baseline="0" noProof="0" dirty="0" smtClean="0">
                          <a:ln>
                            <a:noFill/>
                          </a:ln>
                          <a:solidFill>
                            <a:schemeClr val="tx1"/>
                          </a:solidFill>
                          <a:effectLst/>
                          <a:uLnTx/>
                          <a:uFillTx/>
                          <a:latin typeface="Meiryo UI"/>
                          <a:ea typeface="Meiryo UI"/>
                          <a:cs typeface="+mn-lt"/>
                        </a:rPr>
                        <a:t>R8</a:t>
                      </a:r>
                      <a:endParaRPr lang="en-US" altLang="ja-JP" sz="1200" dirty="0">
                        <a:solidFill>
                          <a:schemeClr val="tx1"/>
                        </a:solidFill>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ja-JP" altLang="en-US" sz="1200" dirty="0">
                          <a:solidFill>
                            <a:schemeClr val="tx1"/>
                          </a:solidFill>
                          <a:latin typeface="Meiryo UI"/>
                          <a:ea typeface="Meiryo UI"/>
                        </a:rPr>
                        <a:t>4,884,000</a:t>
                      </a:r>
                      <a:endParaRPr sz="1200">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ja-JP" altLang="en-US" sz="1200" dirty="0">
                          <a:solidFill>
                            <a:schemeClr val="tx1"/>
                          </a:solidFill>
                          <a:latin typeface="Meiryo UI"/>
                          <a:ea typeface="Meiryo UI"/>
                        </a:rPr>
                        <a:t>2,442,000</a:t>
                      </a:r>
                      <a:endParaRPr sz="1200">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228600">
                <a:tc>
                  <a:txBody>
                    <a:bodyPr/>
                    <a:lstStyle/>
                    <a:p>
                      <a:pPr algn="ctr"/>
                      <a:r>
                        <a:rPr kumimoji="1" lang="ja-JP" altLang="en-US" sz="1200" dirty="0">
                          <a:solidFill>
                            <a:schemeClr val="tx1"/>
                          </a:solidFill>
                          <a:latin typeface="Meiryo UI"/>
                          <a:ea typeface="Meiryo UI"/>
                        </a:rPr>
                        <a:t>５</a:t>
                      </a:r>
                      <a:endParaRPr sz="1200">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solidFill>
                            <a:schemeClr val="tx1"/>
                          </a:solidFill>
                          <a:latin typeface="Meiryo UI"/>
                          <a:ea typeface="Meiryo UI"/>
                        </a:rPr>
                        <a:t>NFT・メタバースを活用したリアルとデジタルの融合による「参加型・持続型都市」創出事業</a:t>
                      </a:r>
                      <a:endParaRPr sz="1200">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a:solidFill>
                            <a:schemeClr val="tx1"/>
                          </a:solidFill>
                          <a:latin typeface="Meiryo UI"/>
                          <a:ea typeface="Meiryo UI"/>
                        </a:rPr>
                        <a:t>新規</a:t>
                      </a:r>
                      <a:endParaRPr sz="1200">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a:ea typeface="Meiryo UI"/>
                        </a:rPr>
                        <a:t>R7~R9</a:t>
                      </a:r>
                      <a:endParaRPr lang="en-US" altLang="ja-JP" sz="1200" dirty="0">
                        <a:solidFill>
                          <a:schemeClr val="tx1"/>
                        </a:solidFill>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ja-JP" altLang="en-US" sz="1200" dirty="0">
                          <a:solidFill>
                            <a:schemeClr val="tx1"/>
                          </a:solidFill>
                          <a:latin typeface="Meiryo UI"/>
                          <a:ea typeface="Meiryo UI"/>
                        </a:rPr>
                        <a:t>9,898,000</a:t>
                      </a:r>
                      <a:endParaRPr sz="1200">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ja-JP" altLang="en-US" sz="1200" dirty="0">
                          <a:solidFill>
                            <a:schemeClr val="tx1"/>
                          </a:solidFill>
                          <a:latin typeface="Meiryo UI"/>
                          <a:ea typeface="Meiryo UI"/>
                        </a:rPr>
                        <a:t>4,949,000</a:t>
                      </a:r>
                      <a:endParaRPr sz="1200">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38400">
                <a:tc gridSpan="4">
                  <a:txBody>
                    <a:bodyPr/>
                    <a:lstStyle/>
                    <a:p>
                      <a:pPr algn="r"/>
                      <a:r>
                        <a:rPr kumimoji="1" lang="ja-JP" altLang="en-US" sz="1200" dirty="0">
                          <a:solidFill>
                            <a:schemeClr val="tx1"/>
                          </a:solidFill>
                          <a:latin typeface="Meiryo UI"/>
                          <a:ea typeface="Meiryo UI"/>
                        </a:rPr>
                        <a:t>合計</a:t>
                      </a:r>
                      <a:endParaRPr sz="1200">
                        <a:solidFill>
                          <a:schemeClr val="tx1"/>
                        </a:solidFill>
                        <a:latin typeface="Meiryo UI"/>
                        <a:ea typeface="Meiryo UI"/>
                      </a:endParaRPr>
                    </a:p>
                  </a:txBody>
                  <a:tcPr anchor="ct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kumimoji="1" lang="ja-JP" altLang="en-US" sz="1200" dirty="0">
                        <a:solidFill>
                          <a:schemeClr val="tx1"/>
                        </a:solidFill>
                        <a:latin typeface="Meiryo UI"/>
                        <a:ea typeface="Meiryo UI"/>
                      </a:endParaRPr>
                    </a:p>
                  </a:txBody>
                  <a:tcPr anchor="ctr"/>
                </a:tc>
                <a:tc hMerge="1">
                  <a:txBody>
                    <a:bodyPr/>
                    <a:lstStyle/>
                    <a:p>
                      <a:pPr algn="ctr"/>
                      <a:endParaRPr kumimoji="1" lang="ja-JP" altLang="en-US" sz="1200" dirty="0">
                        <a:solidFill>
                          <a:schemeClr val="tx1"/>
                        </a:solidFill>
                        <a:latin typeface="Meiryo UI"/>
                        <a:ea typeface="Meiryo UI"/>
                      </a:endParaRPr>
                    </a:p>
                  </a:txBody>
                  <a:tcPr anchor="ct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chemeClr val="tx1"/>
                        </a:solidFill>
                        <a:effectLst/>
                        <a:uLnTx/>
                        <a:uFillTx/>
                        <a:latin typeface="Meiryo UI"/>
                        <a:ea typeface="Meiryo UI"/>
                        <a:cs typeface="+mn-cs"/>
                      </a:endParaRPr>
                    </a:p>
                  </a:txBody>
                  <a:tcPr anchor="ctr"/>
                </a:tc>
                <a:tc>
                  <a:txBody>
                    <a:bodyPr/>
                    <a:lstStyle/>
                    <a:p>
                      <a:pPr algn="r"/>
                      <a:r>
                        <a:rPr kumimoji="1" lang="ja-JP" altLang="en-US" sz="1200" dirty="0">
                          <a:solidFill>
                            <a:schemeClr val="tx1"/>
                          </a:solidFill>
                          <a:latin typeface="Meiryo UI"/>
                          <a:ea typeface="Meiryo UI"/>
                        </a:rPr>
                        <a:t>61,199,000</a:t>
                      </a:r>
                      <a:endParaRPr sz="1200">
                        <a:latin typeface="Meiryo UI"/>
                        <a:ea typeface="Meiryo UI"/>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1200" dirty="0">
                          <a:solidFill>
                            <a:schemeClr val="tx1"/>
                          </a:solidFill>
                          <a:latin typeface="Meiryo UI"/>
                          <a:ea typeface="Meiryo UI"/>
                        </a:rPr>
                        <a:t>30,599,000</a:t>
                      </a:r>
                      <a:endParaRPr sz="1200" dirty="0">
                        <a:latin typeface="Meiryo UI"/>
                        <a:ea typeface="Meiryo UI"/>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extLst>
              </a:tr>
            </a:tbl>
          </a:graphicData>
        </a:graphic>
      </p:graphicFrame>
      <p:sp>
        <p:nvSpPr>
          <p:cNvPr id="1315" name="タイトル 2"/>
          <p:cNvSpPr txBox="1"/>
          <p:nvPr/>
        </p:nvSpPr>
        <p:spPr>
          <a:xfrm>
            <a:off x="269563" y="3962231"/>
            <a:ext cx="7602790" cy="238268"/>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defRPr/>
            </a:pPr>
            <a:r>
              <a:rPr lang="en-US" altLang="ja-JP" sz="1000" b="0" dirty="0">
                <a:solidFill>
                  <a:schemeClr val="tx1"/>
                </a:solidFill>
                <a:latin typeface="Meiryo UI"/>
                <a:ea typeface="Meiryo UI"/>
              </a:rPr>
              <a:t>※1</a:t>
            </a:r>
            <a:r>
              <a:rPr lang="ja-JP" altLang="en-US" sz="1000" b="0" dirty="0">
                <a:solidFill>
                  <a:schemeClr val="tx1"/>
                </a:solidFill>
                <a:latin typeface="Meiryo UI"/>
                <a:ea typeface="Meiryo UI"/>
              </a:rPr>
              <a:t>　新潟県ほか三条市を含む県内18自治体による広域連携事業（代表自治体：新潟県）</a:t>
            </a:r>
            <a:endParaRPr lang="en-US" altLang="ja-JP" sz="1000" b="0" dirty="0">
              <a:solidFill>
                <a:schemeClr val="tx1"/>
              </a:solidFill>
              <a:latin typeface="Meiryo UI"/>
              <a:ea typeface="Meiryo UI"/>
            </a:endParaRPr>
          </a:p>
        </p:txBody>
      </p:sp>
      <p:sp>
        <p:nvSpPr>
          <p:cNvPr id="1316" name="タイトル 2"/>
          <p:cNvSpPr txBox="1"/>
          <p:nvPr/>
        </p:nvSpPr>
        <p:spPr>
          <a:xfrm>
            <a:off x="7992890" y="927370"/>
            <a:ext cx="1146247" cy="269046"/>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lgn="r">
              <a:defRPr/>
            </a:pPr>
            <a:r>
              <a:rPr lang="ja-JP" altLang="en-US" sz="1200" b="0" dirty="0">
                <a:solidFill>
                  <a:schemeClr val="bg1">
                    <a:lumMod val="50000"/>
                  </a:schemeClr>
                </a:solidFill>
                <a:latin typeface="Meiryo UI"/>
                <a:ea typeface="Meiryo UI"/>
              </a:rPr>
              <a:t>（単位：円）</a:t>
            </a:r>
            <a:endParaRPr lang="en-US" altLang="ja-JP" sz="1200" b="0" dirty="0">
              <a:solidFill>
                <a:schemeClr val="bg1">
                  <a:lumMod val="50000"/>
                </a:schemeClr>
              </a:solidFill>
              <a:latin typeface="Meiryo UI"/>
              <a:ea typeface="Meiryo UI"/>
            </a:endParaRPr>
          </a:p>
        </p:txBody>
      </p:sp>
      <p:sp>
        <p:nvSpPr>
          <p:cNvPr id="1317" name="タイトル 2"/>
          <p:cNvSpPr txBox="1"/>
          <p:nvPr/>
        </p:nvSpPr>
        <p:spPr>
          <a:xfrm>
            <a:off x="269563" y="4200911"/>
            <a:ext cx="7602790" cy="238268"/>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defRPr/>
            </a:pPr>
            <a:r>
              <a:rPr lang="en-US" altLang="ja-JP" sz="1000" b="0" dirty="0" smtClean="0">
                <a:solidFill>
                  <a:schemeClr val="tx1"/>
                </a:solidFill>
                <a:latin typeface="Meiryo UI"/>
                <a:ea typeface="Meiryo UI"/>
              </a:rPr>
              <a:t>※2</a:t>
            </a:r>
            <a:r>
              <a:rPr lang="ja-JP" altLang="en-US" sz="1000" b="0" dirty="0">
                <a:solidFill>
                  <a:schemeClr val="tx1"/>
                </a:solidFill>
                <a:latin typeface="Meiryo UI"/>
                <a:ea typeface="Meiryo UI"/>
              </a:rPr>
              <a:t>　</a:t>
            </a:r>
            <a:r>
              <a:rPr lang="ja-JP" altLang="en-US" sz="1000" b="0" dirty="0" smtClean="0">
                <a:solidFill>
                  <a:schemeClr val="tx1"/>
                </a:solidFill>
                <a:latin typeface="Meiryo UI"/>
                <a:ea typeface="Meiryo UI"/>
              </a:rPr>
              <a:t>只見町、南会津町、金山町、三条市及び魚沼市による広域</a:t>
            </a:r>
            <a:r>
              <a:rPr lang="ja-JP" altLang="en-US" sz="1000" b="0" dirty="0">
                <a:solidFill>
                  <a:schemeClr val="tx1"/>
                </a:solidFill>
                <a:latin typeface="Meiryo UI"/>
                <a:ea typeface="Meiryo UI"/>
              </a:rPr>
              <a:t>連携事業（代表自治体</a:t>
            </a:r>
            <a:r>
              <a:rPr lang="ja-JP" altLang="en-US" sz="1000" b="0" dirty="0" smtClean="0">
                <a:solidFill>
                  <a:schemeClr val="tx1"/>
                </a:solidFill>
                <a:latin typeface="Meiryo UI"/>
                <a:ea typeface="Meiryo UI"/>
              </a:rPr>
              <a:t>：只見町）</a:t>
            </a:r>
            <a:endParaRPr lang="en-US" altLang="ja-JP" sz="1000" b="0" dirty="0">
              <a:solidFill>
                <a:schemeClr val="tx1"/>
              </a:solidFill>
              <a:latin typeface="Meiryo UI"/>
              <a:ea typeface="Meiryo UI"/>
            </a:endParaRPr>
          </a:p>
        </p:txBody>
      </p:sp>
      <p:sp>
        <p:nvSpPr>
          <p:cNvPr id="1318" name="正方形/長方形 267"/>
          <p:cNvSpPr/>
          <p:nvPr/>
        </p:nvSpPr>
        <p:spPr>
          <a:xfrm>
            <a:off x="190188" y="4586955"/>
            <a:ext cx="2452428" cy="252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Meiryo UI"/>
                <a:ea typeface="Meiryo UI"/>
              </a:rPr>
              <a:t>デジタル実</a:t>
            </a:r>
            <a:r>
              <a:rPr lang="ja-JP" altLang="en-US" dirty="0" smtClean="0">
                <a:latin typeface="Meiryo UI"/>
                <a:ea typeface="Meiryo UI"/>
              </a:rPr>
              <a:t>装型</a:t>
            </a:r>
            <a:endParaRPr dirty="0">
              <a:latin typeface="Meiryo UI"/>
              <a:ea typeface="Meiryo UI"/>
            </a:endParaRPr>
          </a:p>
        </p:txBody>
      </p:sp>
      <p:graphicFrame>
        <p:nvGraphicFramePr>
          <p:cNvPr id="1319" name="四角形 269"/>
          <p:cNvGraphicFramePr>
            <a:graphicFrameLocks noGrp="1"/>
          </p:cNvGraphicFramePr>
          <p:nvPr>
            <p:extLst>
              <p:ext uri="{D42A27DB-BD31-4B8C-83A1-F6EECF244321}">
                <p14:modId xmlns:p14="http://schemas.microsoft.com/office/powerpoint/2010/main" val="1740626537"/>
              </p:ext>
            </p:extLst>
          </p:nvPr>
        </p:nvGraphicFramePr>
        <p:xfrm>
          <a:off x="98687" y="4922079"/>
          <a:ext cx="8820000" cy="1338010"/>
        </p:xfrm>
        <a:graphic>
          <a:graphicData uri="http://schemas.openxmlformats.org/drawingml/2006/table">
            <a:tbl>
              <a:tblPr firstRow="1" bandRow="1">
                <a:tableStyleId>{5940675A-B579-460E-94D1-54222C63F5DA}</a:tableStyleId>
              </a:tblPr>
              <a:tblGrid>
                <a:gridCol w="288000">
                  <a:extLst>
                    <a:ext uri="{9D8B030D-6E8A-4147-A177-3AD203B41FA5}"/>
                  </a:extLst>
                </a:gridCol>
                <a:gridCol w="3996000">
                  <a:extLst>
                    <a:ext uri="{9D8B030D-6E8A-4147-A177-3AD203B41FA5}"/>
                  </a:extLst>
                </a:gridCol>
                <a:gridCol w="900000">
                  <a:extLst>
                    <a:ext uri="{9D8B030D-6E8A-4147-A177-3AD203B41FA5}"/>
                  </a:extLst>
                </a:gridCol>
                <a:gridCol w="900000">
                  <a:extLst>
                    <a:ext uri="{9D8B030D-6E8A-4147-A177-3AD203B41FA5}"/>
                  </a:extLst>
                </a:gridCol>
                <a:gridCol w="1368000">
                  <a:extLst>
                    <a:ext uri="{9D8B030D-6E8A-4147-A177-3AD203B41FA5}"/>
                  </a:extLst>
                </a:gridCol>
                <a:gridCol w="1368000">
                  <a:extLst>
                    <a:ext uri="{9D8B030D-6E8A-4147-A177-3AD203B41FA5}"/>
                  </a:extLst>
                </a:gridCol>
              </a:tblGrid>
              <a:tr h="250144">
                <a:tc>
                  <a:txBody>
                    <a:bodyPr/>
                    <a:lstStyle/>
                    <a:p>
                      <a:pPr algn="ctr"/>
                      <a:r>
                        <a:rPr kumimoji="1" lang="ja-JP" altLang="en-US" sz="1200" dirty="0">
                          <a:solidFill>
                            <a:schemeClr val="tx1"/>
                          </a:solidFill>
                          <a:latin typeface="Meiryo UI"/>
                          <a:ea typeface="Meiryo UI"/>
                        </a:rPr>
                        <a:t>№</a:t>
                      </a:r>
                      <a:endParaRPr dirty="0">
                        <a:solidFill>
                          <a:schemeClr val="tx1"/>
                        </a:solidFill>
                        <a:latin typeface="Meiryo UI"/>
                        <a:ea typeface="Meiryo UI"/>
                      </a:endParaRPr>
                    </a:p>
                  </a:txBody>
                  <a:tcPr anchor="ctr">
                    <a:solidFill>
                      <a:schemeClr val="accent5">
                        <a:lumMod val="20000"/>
                        <a:lumOff val="80000"/>
                      </a:schemeClr>
                    </a:solidFill>
                  </a:tcPr>
                </a:tc>
                <a:tc>
                  <a:txBody>
                    <a:bodyPr/>
                    <a:lstStyle/>
                    <a:p>
                      <a:pPr algn="ctr"/>
                      <a:r>
                        <a:rPr kumimoji="1" lang="ja-JP" altLang="en-US" sz="1200" dirty="0">
                          <a:solidFill>
                            <a:schemeClr val="tx1"/>
                          </a:solidFill>
                          <a:latin typeface="Meiryo UI"/>
                          <a:ea typeface="Meiryo UI"/>
                        </a:rPr>
                        <a:t>事業名称</a:t>
                      </a:r>
                      <a:endParaRPr sz="1200">
                        <a:solidFill>
                          <a:schemeClr val="tx1"/>
                        </a:solidFill>
                        <a:latin typeface="Meiryo UI"/>
                        <a:ea typeface="Meiryo UI"/>
                      </a:endParaRPr>
                    </a:p>
                  </a:txBody>
                  <a:tcPr anchor="ctr">
                    <a:solidFill>
                      <a:schemeClr val="accent5">
                        <a:lumMod val="20000"/>
                        <a:lumOff val="80000"/>
                      </a:schemeClr>
                    </a:solidFill>
                  </a:tcPr>
                </a:tc>
                <a:tc>
                  <a:txBody>
                    <a:bodyPr/>
                    <a:lstStyle/>
                    <a:p>
                      <a:pPr algn="ctr"/>
                      <a:r>
                        <a:rPr lang="ja-JP" altLang="en-US" sz="1200">
                          <a:solidFill>
                            <a:schemeClr val="tx1"/>
                          </a:solidFill>
                          <a:latin typeface="Meiryo UI"/>
                          <a:ea typeface="Meiryo UI"/>
                        </a:rPr>
                        <a:t>新規・継続</a:t>
                      </a:r>
                      <a:endParaRPr sz="1200">
                        <a:solidFill>
                          <a:schemeClr val="tx1"/>
                        </a:solidFill>
                        <a:latin typeface="Meiryo UI"/>
                        <a:ea typeface="Meiryo UI"/>
                      </a:endParaRPr>
                    </a:p>
                  </a:txBody>
                  <a:tcPr anchor="ctr">
                    <a:solidFill>
                      <a:schemeClr val="accent5">
                        <a:lumMod val="20000"/>
                        <a:lumOff val="80000"/>
                      </a:schemeClr>
                    </a:solidFill>
                  </a:tcPr>
                </a:tc>
                <a:tc>
                  <a:txBody>
                    <a:bodyPr/>
                    <a:lstStyle/>
                    <a:p>
                      <a:pPr algn="ctr"/>
                      <a:r>
                        <a:rPr kumimoji="1" lang="ja-JP" altLang="en-US" sz="1200" dirty="0">
                          <a:solidFill>
                            <a:schemeClr val="tx1"/>
                          </a:solidFill>
                          <a:latin typeface="Meiryo UI"/>
                          <a:ea typeface="Meiryo UI"/>
                        </a:rPr>
                        <a:t>事業期間</a:t>
                      </a:r>
                      <a:endParaRPr sz="1200">
                        <a:solidFill>
                          <a:schemeClr val="tx1"/>
                        </a:solidFill>
                        <a:latin typeface="Meiryo UI"/>
                        <a:ea typeface="Meiryo UI"/>
                      </a:endParaRPr>
                    </a:p>
                  </a:txBody>
                  <a:tcPr anchor="ctr">
                    <a:solidFill>
                      <a:schemeClr val="accent5">
                        <a:lumMod val="20000"/>
                        <a:lumOff val="80000"/>
                      </a:schemeClr>
                    </a:solidFill>
                  </a:tcPr>
                </a:tc>
                <a:tc>
                  <a:txBody>
                    <a:bodyPr/>
                    <a:lstStyle/>
                    <a:p>
                      <a:pPr algn="ctr"/>
                      <a:r>
                        <a:rPr kumimoji="1" lang="ja-JP" altLang="en-US" sz="1200" dirty="0">
                          <a:solidFill>
                            <a:schemeClr val="tx1"/>
                          </a:solidFill>
                          <a:latin typeface="Meiryo UI"/>
                          <a:ea typeface="Meiryo UI"/>
                        </a:rPr>
                        <a:t>事業費</a:t>
                      </a:r>
                      <a:endParaRPr sz="1200">
                        <a:solidFill>
                          <a:schemeClr val="tx1"/>
                        </a:solidFill>
                        <a:latin typeface="Meiryo UI"/>
                        <a:ea typeface="Meiryo UI"/>
                      </a:endParaRPr>
                    </a:p>
                  </a:txBody>
                  <a:tcPr anchor="ctr">
                    <a:solidFill>
                      <a:schemeClr val="accent5">
                        <a:lumMod val="20000"/>
                        <a:lumOff val="80000"/>
                      </a:schemeClr>
                    </a:solidFill>
                  </a:tcPr>
                </a:tc>
                <a:tc>
                  <a:txBody>
                    <a:bodyPr/>
                    <a:lstStyle/>
                    <a:p>
                      <a:pPr algn="ctr"/>
                      <a:r>
                        <a:rPr kumimoji="1" lang="ja-JP" altLang="en-US" sz="1200" dirty="0">
                          <a:solidFill>
                            <a:schemeClr val="tx1"/>
                          </a:solidFill>
                          <a:latin typeface="Meiryo UI"/>
                          <a:ea typeface="Meiryo UI"/>
                        </a:rPr>
                        <a:t>交付決定額</a:t>
                      </a:r>
                      <a:endParaRPr sz="1200">
                        <a:solidFill>
                          <a:schemeClr val="tx1"/>
                        </a:solidFill>
                        <a:latin typeface="Meiryo UI"/>
                        <a:ea typeface="Meiryo UI"/>
                      </a:endParaRPr>
                    </a:p>
                  </a:txBody>
                  <a:tcPr anchor="ctr">
                    <a:solidFill>
                      <a:schemeClr val="accent5">
                        <a:lumMod val="20000"/>
                        <a:lumOff val="80000"/>
                      </a:schemeClr>
                    </a:solidFill>
                  </a:tcPr>
                </a:tc>
                <a:extLst>
                  <a:ext uri="{0D108BD9-81ED-4DB2-BD59-A6C34878D82A}"/>
                </a:extLst>
              </a:tr>
              <a:tr h="372071">
                <a:tc>
                  <a:txBody>
                    <a:bodyPr/>
                    <a:lstStyle/>
                    <a:p>
                      <a:pPr algn="ctr"/>
                      <a:r>
                        <a:rPr lang="ja-JP" altLang="en-US" sz="1200" dirty="0">
                          <a:solidFill>
                            <a:schemeClr val="tx1"/>
                          </a:solidFill>
                          <a:latin typeface="Meiryo UI"/>
                          <a:ea typeface="Meiryo UI"/>
                        </a:rPr>
                        <a:t>1</a:t>
                      </a:r>
                      <a:endParaRPr sz="1200" dirty="0">
                        <a:solidFill>
                          <a:schemeClr val="tx1"/>
                        </a:solidFill>
                        <a:latin typeface="Meiryo UI"/>
                        <a:ea typeface="Meiryo UI"/>
                      </a:endParaRPr>
                    </a:p>
                  </a:txBody>
                  <a:tcPr anchor="ctr"/>
                </a:tc>
                <a:tc>
                  <a:txBody>
                    <a:bodyPr/>
                    <a:lstStyle/>
                    <a:p>
                      <a:r>
                        <a:rPr lang="ja-JP" altLang="en-US" sz="1200">
                          <a:latin typeface="Meiryo UI"/>
                          <a:ea typeface="Meiryo UI"/>
                        </a:rPr>
                        <a:t>介護認定調査事務DX化推進事業</a:t>
                      </a:r>
                      <a:endParaRPr sz="1200">
                        <a:latin typeface="Meiryo UI"/>
                        <a:ea typeface="Meiryo UI"/>
                      </a:endParaRPr>
                    </a:p>
                  </a:txBody>
                  <a:tcPr anchor="ctr"/>
                </a:tc>
                <a:tc>
                  <a:txBody>
                    <a:bodyPr/>
                    <a:lstStyle/>
                    <a:p>
                      <a:pPr algn="ctr"/>
                      <a:r>
                        <a:rPr lang="ja-JP" altLang="en-US" sz="1200">
                          <a:latin typeface="Meiryo UI"/>
                          <a:ea typeface="Meiryo UI"/>
                        </a:rPr>
                        <a:t>TYPE1</a:t>
                      </a:r>
                      <a:endParaRPr sz="1200">
                        <a:latin typeface="Meiryo UI"/>
                        <a:ea typeface="Meiryo UI"/>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a:ea typeface="Meiryo UI"/>
                        </a:rPr>
                        <a:t>R7</a:t>
                      </a:r>
                      <a:endParaRPr sz="1200" dirty="0">
                        <a:solidFill>
                          <a:schemeClr val="tx1"/>
                        </a:solidFill>
                        <a:latin typeface="Meiryo UI"/>
                        <a:ea typeface="Meiryo UI"/>
                      </a:endParaRPr>
                    </a:p>
                  </a:txBody>
                  <a:tcPr anchor="ctr"/>
                </a:tc>
                <a:tc>
                  <a:txBody>
                    <a:bodyPr/>
                    <a:lstStyle/>
                    <a:p>
                      <a:pPr algn="r"/>
                      <a:r>
                        <a:rPr kumimoji="1" lang="ja-JP" altLang="en-US" sz="1200" dirty="0">
                          <a:solidFill>
                            <a:schemeClr val="tx1"/>
                          </a:solidFill>
                          <a:latin typeface="Meiryo UI"/>
                          <a:ea typeface="Meiryo UI"/>
                        </a:rPr>
                        <a:t>16,638,000</a:t>
                      </a:r>
                      <a:endParaRPr sz="1200">
                        <a:latin typeface="Meiryo UI"/>
                        <a:ea typeface="Meiryo UI"/>
                      </a:endParaRPr>
                    </a:p>
                  </a:txBody>
                  <a:tcPr anchor="ctr"/>
                </a:tc>
                <a:tc>
                  <a:txBody>
                    <a:bodyPr/>
                    <a:lstStyle/>
                    <a:p>
                      <a:pPr algn="r"/>
                      <a:r>
                        <a:rPr lang="ja-JP" altLang="en-US" sz="1200">
                          <a:latin typeface="Meiryo UI"/>
                          <a:ea typeface="Meiryo UI"/>
                        </a:rPr>
                        <a:t>8,319,000</a:t>
                      </a:r>
                      <a:endParaRPr sz="1200">
                        <a:latin typeface="Meiryo UI"/>
                        <a:ea typeface="Meiryo UI"/>
                      </a:endParaRPr>
                    </a:p>
                  </a:txBody>
                  <a:tcPr anchor="ctr"/>
                </a:tc>
                <a:extLst>
                  <a:ext uri="{0D108BD9-81ED-4DB2-BD59-A6C34878D82A}"/>
                </a:extLst>
              </a:tr>
              <a:tr h="396116">
                <a:tc>
                  <a:txBody>
                    <a:bodyPr/>
                    <a:lstStyle/>
                    <a:p>
                      <a:pPr algn="ctr"/>
                      <a:r>
                        <a:rPr lang="ja-JP" altLang="en-US" sz="1100" dirty="0">
                          <a:solidFill>
                            <a:schemeClr val="tx1"/>
                          </a:solidFill>
                          <a:latin typeface="Meiryo UI"/>
                          <a:ea typeface="Meiryo UI"/>
                        </a:rPr>
                        <a:t>２</a:t>
                      </a:r>
                      <a:endParaRPr sz="1100" dirty="0">
                        <a:solidFill>
                          <a:schemeClr val="tx1"/>
                        </a:solidFill>
                        <a:latin typeface="Meiryo UI"/>
                        <a:ea typeface="Meiryo UI"/>
                      </a:endParaRPr>
                    </a:p>
                  </a:txBody>
                  <a:tcPr anchor="ctr"/>
                </a:tc>
                <a:tc>
                  <a:txBody>
                    <a:bodyPr/>
                    <a:lstStyle/>
                    <a:p>
                      <a:r>
                        <a:rPr lang="ja-JP" altLang="en-US" sz="1200">
                          <a:latin typeface="Meiryo UI"/>
                          <a:ea typeface="Meiryo UI"/>
                        </a:rPr>
                        <a:t>新潟県災害時の避難者支援システム導入事業※3</a:t>
                      </a:r>
                      <a:endParaRPr sz="1200">
                        <a:latin typeface="Meiryo UI"/>
                        <a:ea typeface="Meiryo UI"/>
                      </a:endParaRPr>
                    </a:p>
                  </a:txBody>
                  <a:tcPr anchor="ctr"/>
                </a:tc>
                <a:tc>
                  <a:txBody>
                    <a:bodyPr/>
                    <a:lstStyle/>
                    <a:p>
                      <a:pPr algn="ctr"/>
                      <a:r>
                        <a:rPr lang="ja-JP" altLang="en-US" sz="1200">
                          <a:latin typeface="Meiryo UI"/>
                          <a:ea typeface="Meiryo UI"/>
                        </a:rPr>
                        <a:t>TYPE1</a:t>
                      </a:r>
                      <a:endParaRPr sz="1200">
                        <a:latin typeface="Meiryo UI"/>
                        <a:ea typeface="Meiryo UI"/>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a:ea typeface="Meiryo UI"/>
                        </a:rPr>
                        <a:t>R7</a:t>
                      </a:r>
                      <a:endParaRPr sz="1200" dirty="0">
                        <a:solidFill>
                          <a:schemeClr val="tx1"/>
                        </a:solidFill>
                        <a:latin typeface="Meiryo UI"/>
                        <a:ea typeface="Meiryo UI"/>
                      </a:endParaRPr>
                    </a:p>
                  </a:txBody>
                  <a:tcPr anchor="ctr"/>
                </a:tc>
                <a:tc>
                  <a:txBody>
                    <a:bodyPr/>
                    <a:lstStyle/>
                    <a:p>
                      <a:pPr algn="r"/>
                      <a:r>
                        <a:rPr lang="ja-JP" altLang="en-US" sz="1200">
                          <a:latin typeface="Meiryo UI"/>
                          <a:ea typeface="Meiryo UI"/>
                        </a:rPr>
                        <a:t>337,000</a:t>
                      </a:r>
                      <a:endParaRPr sz="1200">
                        <a:latin typeface="Meiryo UI"/>
                        <a:ea typeface="Meiryo UI"/>
                      </a:endParaRPr>
                    </a:p>
                  </a:txBody>
                  <a:tcPr anchor="ctr"/>
                </a:tc>
                <a:tc>
                  <a:txBody>
                    <a:bodyPr/>
                    <a:lstStyle/>
                    <a:p>
                      <a:pPr algn="r"/>
                      <a:r>
                        <a:rPr lang="ja-JP" altLang="en-US" sz="1200">
                          <a:latin typeface="Meiryo UI"/>
                          <a:ea typeface="Meiryo UI"/>
                        </a:rPr>
                        <a:t>168,000</a:t>
                      </a:r>
                      <a:endParaRPr sz="1200">
                        <a:latin typeface="Meiryo UI"/>
                        <a:ea typeface="Meiryo UI"/>
                      </a:endParaRPr>
                    </a:p>
                  </a:txBody>
                  <a:tcPr anchor="ctr"/>
                </a:tc>
                <a:extLst>
                  <a:ext uri="{0D108BD9-81ED-4DB2-BD59-A6C34878D82A}"/>
                </a:extLst>
              </a:tr>
              <a:tr h="294063">
                <a:tc gridSpan="4">
                  <a:txBody>
                    <a:bodyPr/>
                    <a:lstStyle/>
                    <a:p>
                      <a:pPr algn="r"/>
                      <a:r>
                        <a:rPr kumimoji="1" lang="ja-JP" altLang="en-US" sz="1200" dirty="0">
                          <a:solidFill>
                            <a:schemeClr val="tx1"/>
                          </a:solidFill>
                          <a:latin typeface="Meiryo UI"/>
                          <a:ea typeface="Meiryo UI"/>
                        </a:rPr>
                        <a:t>合計</a:t>
                      </a:r>
                      <a:endParaRPr sz="1200" dirty="0">
                        <a:solidFill>
                          <a:schemeClr val="tx1"/>
                        </a:solidFill>
                        <a:latin typeface="Meiryo UI"/>
                        <a:ea typeface="Meiryo UI"/>
                      </a:endParaRPr>
                    </a:p>
                  </a:txBody>
                  <a:tcPr anchor="ctr">
                    <a:lnL w="12700" cmpd="sng">
                      <a:noFill/>
                    </a:lnL>
                    <a:lnR w="12700" cap="flat" cmpd="sng" algn="ctr">
                      <a:solidFill>
                        <a:schemeClr val="tx1"/>
                      </a:solidFill>
                      <a:prstDash val="solid"/>
                      <a:round/>
                      <a:headEnd type="none" w="med" len="med"/>
                      <a:tailEnd type="none" w="med" len="med"/>
                    </a:lnR>
                    <a:lnB w="12700" cmpd="sng">
                      <a:noFill/>
                    </a:lnB>
                    <a:lnTlToBr w="12700" cmpd="sng">
                      <a:noFill/>
                      <a:prstDash val="solid"/>
                    </a:lnTlToBr>
                    <a:lnBlToTr w="12700" cmpd="sng">
                      <a:noFill/>
                      <a:prstDash val="solid"/>
                    </a:lnBlToTr>
                  </a:tcPr>
                </a:tc>
                <a:tc hMerge="1">
                  <a:txBody>
                    <a:bodyPr/>
                    <a:lstStyle/>
                    <a:p>
                      <a:endParaRPr kumimoji="1" lang="ja-JP" altLang="en-US" sz="1200" dirty="0">
                        <a:solidFill>
                          <a:schemeClr val="tx1"/>
                        </a:solidFill>
                        <a:latin typeface="Meiryo UI"/>
                        <a:ea typeface="Meiryo UI"/>
                      </a:endParaRPr>
                    </a:p>
                  </a:txBody>
                  <a:tcPr anchor="ctr">
                    <a:lnT/>
                  </a:tcPr>
                </a:tc>
                <a:tc hMerge="1">
                  <a:txBody>
                    <a:bodyPr/>
                    <a:lstStyle/>
                    <a:p>
                      <a:pPr algn="ctr"/>
                      <a:endParaRPr kumimoji="1" lang="ja-JP" altLang="en-US" sz="1200" dirty="0">
                        <a:solidFill>
                          <a:schemeClr val="tx1"/>
                        </a:solidFill>
                        <a:latin typeface="Meiryo UI"/>
                        <a:ea typeface="Meiryo UI"/>
                      </a:endParaRPr>
                    </a:p>
                  </a:txBody>
                  <a:tcPr anchor="ctr">
                    <a:lnT/>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chemeClr val="tx1"/>
                        </a:solidFill>
                        <a:effectLst/>
                        <a:uLnTx/>
                        <a:uFillTx/>
                        <a:latin typeface="Meiryo UI"/>
                        <a:ea typeface="Meiryo UI"/>
                        <a:cs typeface="+mn-cs"/>
                      </a:endParaRPr>
                    </a:p>
                  </a:txBody>
                  <a:tcPr anchor="ctr">
                    <a:lnT/>
                  </a:tcPr>
                </a:tc>
                <a:tc>
                  <a:txBody>
                    <a:bodyPr/>
                    <a:lstStyle/>
                    <a:p>
                      <a:pPr algn="r"/>
                      <a:r>
                        <a:rPr lang="en-US" altLang="ja-JP" sz="1200" dirty="0" smtClean="0">
                          <a:latin typeface="Meiryo UI"/>
                          <a:ea typeface="Meiryo UI"/>
                        </a:rPr>
                        <a:t>16,975</a:t>
                      </a:r>
                      <a:r>
                        <a:rPr lang="ja-JP" altLang="en-US" sz="1200" dirty="0" smtClean="0">
                          <a:latin typeface="Meiryo UI"/>
                          <a:ea typeface="Meiryo UI"/>
                        </a:rPr>
                        <a:t>,</a:t>
                      </a:r>
                      <a:r>
                        <a:rPr lang="ja-JP" altLang="en-US" sz="1200" dirty="0">
                          <a:latin typeface="Meiryo UI"/>
                          <a:ea typeface="Meiryo UI"/>
                        </a:rPr>
                        <a:t>000</a:t>
                      </a:r>
                      <a:endParaRPr sz="1200" dirty="0">
                        <a:latin typeface="Meiryo UI"/>
                        <a:ea typeface="Meiryo UI"/>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1200" dirty="0">
                          <a:solidFill>
                            <a:schemeClr val="tx1"/>
                          </a:solidFill>
                          <a:latin typeface="Meiryo UI"/>
                          <a:ea typeface="Meiryo UI"/>
                        </a:rPr>
                        <a:t>8,487,000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extLst>
              </a:tr>
            </a:tbl>
          </a:graphicData>
        </a:graphic>
      </p:graphicFrame>
      <p:sp>
        <p:nvSpPr>
          <p:cNvPr id="1320" name="タイトル 253"/>
          <p:cNvSpPr txBox="1"/>
          <p:nvPr/>
        </p:nvSpPr>
        <p:spPr>
          <a:xfrm>
            <a:off x="269563" y="6336632"/>
            <a:ext cx="7602790" cy="238268"/>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defRPr/>
            </a:pPr>
            <a:r>
              <a:rPr lang="en-US" altLang="ja-JP" sz="1000" b="0" dirty="0">
                <a:solidFill>
                  <a:schemeClr val="tx1"/>
                </a:solidFill>
                <a:latin typeface="Meiryo UI"/>
                <a:ea typeface="Meiryo UI"/>
              </a:rPr>
              <a:t>※3</a:t>
            </a:r>
            <a:r>
              <a:rPr lang="ja-JP" altLang="en-US" sz="1000" b="0" dirty="0">
                <a:solidFill>
                  <a:schemeClr val="tx1"/>
                </a:solidFill>
                <a:latin typeface="Meiryo UI"/>
                <a:ea typeface="Meiryo UI"/>
              </a:rPr>
              <a:t>　新潟県ほか三条市を含む県内30自治体による広域連携事業（代表自治体：新潟県）</a:t>
            </a:r>
            <a:endParaRPr lang="en-US" altLang="ja-JP" sz="1000" b="0" dirty="0">
              <a:solidFill>
                <a:schemeClr val="tx1"/>
              </a:solidFill>
              <a:latin typeface="Meiryo UI"/>
              <a:ea typeface="Meiryo UI"/>
            </a:endParaRPr>
          </a:p>
        </p:txBody>
      </p:sp>
    </p:spTree>
    <p:extLst>
      <p:ext uri="{BB962C8B-B14F-4D97-AF65-F5344CB8AC3E}">
        <p14:creationId xmlns:p14="http://schemas.microsoft.com/office/powerpoint/2010/main" val="2389383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22" name="楕円 263"/>
          <p:cNvSpPr/>
          <p:nvPr/>
        </p:nvSpPr>
        <p:spPr>
          <a:xfrm>
            <a:off x="1714100" y="1701367"/>
            <a:ext cx="5747832" cy="3860082"/>
          </a:xfrm>
          <a:prstGeom prst="ellipse">
            <a:avLst/>
          </a:prstGeom>
          <a:noFill/>
          <a:ln w="12700" cap="flat" cmpd="sng" algn="ctr">
            <a:solidFill>
              <a:schemeClr val="tx1"/>
            </a:solidFill>
            <a:prstDash val="solid"/>
            <a:miter lim="800000"/>
          </a:ln>
        </p:spPr>
        <p:style>
          <a:lnRef idx="2">
            <a:schemeClr val="accent6"/>
          </a:lnRef>
          <a:fillRef idx="1">
            <a:schemeClr val="lt1"/>
          </a:fillRef>
          <a:effectRef idx="0">
            <a:schemeClr val="accent6"/>
          </a:effectRef>
          <a:fontRef idx="minor">
            <a:schemeClr val="dk1"/>
          </a:fontRef>
        </p:style>
        <p:txBody>
          <a:bodyPr anchor="ctr"/>
          <a:lstStyle/>
          <a:p>
            <a:pPr algn="ctr">
              <a:defRPr lang="ja-JP" altLang="en-US"/>
            </a:pPr>
            <a:endParaRPr lang="ja-JP" altLang="en-US"/>
          </a:p>
        </p:txBody>
      </p:sp>
      <p:sp>
        <p:nvSpPr>
          <p:cNvPr id="1323" name="フリーフォーム 90"/>
          <p:cNvSpPr/>
          <p:nvPr/>
        </p:nvSpPr>
        <p:spPr>
          <a:xfrm>
            <a:off x="6736891" y="1904399"/>
            <a:ext cx="2259627" cy="1727009"/>
          </a:xfrm>
          <a:custGeom>
            <a:avLst/>
            <a:gdLst>
              <a:gd name="connsiteX0" fmla="*/ 0 w 2259627"/>
              <a:gd name="connsiteY0" fmla="*/ 0 h 1727009"/>
              <a:gd name="connsiteX1" fmla="*/ 2259627 w 2259627"/>
              <a:gd name="connsiteY1" fmla="*/ 0 h 1727009"/>
              <a:gd name="connsiteX2" fmla="*/ 2259627 w 2259627"/>
              <a:gd name="connsiteY2" fmla="*/ 1099061 h 1727009"/>
              <a:gd name="connsiteX3" fmla="*/ 1700030 w 2259627"/>
              <a:gd name="connsiteY3" fmla="*/ 1099061 h 1727009"/>
              <a:gd name="connsiteX4" fmla="*/ 553223 w 2259627"/>
              <a:gd name="connsiteY4" fmla="*/ 1727009 h 1727009"/>
              <a:gd name="connsiteX5" fmla="*/ 1008190 w 2259627"/>
              <a:gd name="connsiteY5" fmla="*/ 1099061 h 1727009"/>
              <a:gd name="connsiteX6" fmla="*/ 0 w 2259627"/>
              <a:gd name="connsiteY6" fmla="*/ 1099061 h 1727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59627" h="1727009">
                <a:moveTo>
                  <a:pt x="0" y="0"/>
                </a:moveTo>
                <a:lnTo>
                  <a:pt x="2259627" y="0"/>
                </a:lnTo>
                <a:lnTo>
                  <a:pt x="2259627" y="1099061"/>
                </a:lnTo>
                <a:lnTo>
                  <a:pt x="1700030" y="1099061"/>
                </a:lnTo>
                <a:lnTo>
                  <a:pt x="553223" y="1727009"/>
                </a:lnTo>
                <a:lnTo>
                  <a:pt x="1008190" y="1099061"/>
                </a:lnTo>
                <a:lnTo>
                  <a:pt x="0" y="1099061"/>
                </a:lnTo>
                <a:close/>
              </a:path>
            </a:pathLst>
          </a:cu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4" name="フリーフォーム 88"/>
          <p:cNvSpPr/>
          <p:nvPr/>
        </p:nvSpPr>
        <p:spPr>
          <a:xfrm>
            <a:off x="179513" y="5334282"/>
            <a:ext cx="8817006" cy="1472474"/>
          </a:xfrm>
          <a:custGeom>
            <a:avLst/>
            <a:gdLst>
              <a:gd name="connsiteX0" fmla="*/ 4386423 w 8817006"/>
              <a:gd name="connsiteY0" fmla="*/ 0 h 1655579"/>
              <a:gd name="connsiteX1" fmla="*/ 4685416 w 8817006"/>
              <a:gd name="connsiteY1" fmla="*/ 249174 h 1655579"/>
              <a:gd name="connsiteX2" fmla="*/ 8817006 w 8817006"/>
              <a:gd name="connsiteY2" fmla="*/ 249174 h 1655579"/>
              <a:gd name="connsiteX3" fmla="*/ 8817006 w 8817006"/>
              <a:gd name="connsiteY3" fmla="*/ 1655579 h 1655579"/>
              <a:gd name="connsiteX4" fmla="*/ 0 w 8817006"/>
              <a:gd name="connsiteY4" fmla="*/ 1655579 h 1655579"/>
              <a:gd name="connsiteX5" fmla="*/ 0 w 8817006"/>
              <a:gd name="connsiteY5" fmla="*/ 249174 h 1655579"/>
              <a:gd name="connsiteX6" fmla="*/ 4087430 w 8817006"/>
              <a:gd name="connsiteY6" fmla="*/ 249174 h 1655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17006" h="1655579">
                <a:moveTo>
                  <a:pt x="4386423" y="0"/>
                </a:moveTo>
                <a:lnTo>
                  <a:pt x="4685416" y="249174"/>
                </a:lnTo>
                <a:lnTo>
                  <a:pt x="8817006" y="249174"/>
                </a:lnTo>
                <a:lnTo>
                  <a:pt x="8817006" y="1655579"/>
                </a:lnTo>
                <a:lnTo>
                  <a:pt x="0" y="1655579"/>
                </a:lnTo>
                <a:lnTo>
                  <a:pt x="0" y="249174"/>
                </a:lnTo>
                <a:lnTo>
                  <a:pt x="4087430" y="249174"/>
                </a:lnTo>
                <a:close/>
              </a:path>
            </a:pathLst>
          </a:cu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5" name="Rectangle 128"/>
          <p:cNvSpPr>
            <a:spLocks noChangeArrowheads="1"/>
          </p:cNvSpPr>
          <p:nvPr/>
        </p:nvSpPr>
        <p:spPr>
          <a:xfrm flipV="1">
            <a:off x="-9934" y="823044"/>
            <a:ext cx="9151740" cy="59235"/>
          </a:xfrm>
          <a:prstGeom prst="rect">
            <a:avLst/>
          </a:prstGeom>
          <a:gradFill rotWithShape="1">
            <a:gsLst>
              <a:gs pos="0">
                <a:srgbClr val="3366FF"/>
              </a:gs>
              <a:gs pos="100000">
                <a:schemeClr val="bg1"/>
              </a:gs>
            </a:gsLst>
            <a:lin ang="0" scaled="1"/>
            <a:tileRect/>
          </a:gradFill>
          <a:ln>
            <a:noFill/>
          </a:ln>
        </p:spPr>
        <p:txBody>
          <a:bodyPr rot="10800000" wrap="none" lIns="63074" tIns="31539" rIns="63074" bIns="31539" anchor="ctr"/>
          <a:lstStyle/>
          <a:p>
            <a:pPr defTabSz="843511">
              <a:defRPr/>
            </a:pPr>
            <a:endParaRPr lang="ja-JP" altLang="ja-JP" sz="1015"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26" name="正方形/長方形 55"/>
          <p:cNvSpPr/>
          <p:nvPr/>
        </p:nvSpPr>
        <p:spPr>
          <a:xfrm>
            <a:off x="8706545" y="-713"/>
            <a:ext cx="424285" cy="306884"/>
          </a:xfrm>
          <a:prstGeom prst="rect">
            <a:avLst/>
          </a:prstGeom>
        </p:spPr>
        <p:txBody>
          <a:bodyPr wrap="square">
            <a:spAutoFit/>
          </a:bodyPr>
          <a:lstStyle/>
          <a:p>
            <a:pPr algn="ctr"/>
            <a:r>
              <a:rPr lang="ja-JP" altLang="en-US" sz="1400" dirty="0">
                <a:solidFill>
                  <a:schemeClr val="bg2">
                    <a:lumMod val="50000"/>
                  </a:schemeClr>
                </a:solidFill>
                <a:latin typeface="Meiryo UI" panose="020B0604030504040204" pitchFamily="50" charset="-128"/>
                <a:ea typeface="Meiryo UI" panose="020B0604030504040204" pitchFamily="50" charset="-128"/>
              </a:rPr>
              <a:t>12</a:t>
            </a:r>
          </a:p>
        </p:txBody>
      </p:sp>
      <p:sp>
        <p:nvSpPr>
          <p:cNvPr id="1327" name="タイトル 2"/>
          <p:cNvSpPr txBox="1"/>
          <p:nvPr/>
        </p:nvSpPr>
        <p:spPr>
          <a:xfrm>
            <a:off x="0" y="0"/>
            <a:ext cx="8720458" cy="823044"/>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defRPr/>
            </a:pPr>
            <a:r>
              <a:rPr lang="ja-JP" altLang="en-US" b="0" dirty="0">
                <a:solidFill>
                  <a:schemeClr val="tx1"/>
                </a:solidFill>
              </a:rPr>
              <a:t>10　</a:t>
            </a:r>
            <a:r>
              <a:rPr lang="en-US" altLang="ja-JP" b="0" dirty="0">
                <a:solidFill>
                  <a:schemeClr val="tx1"/>
                </a:solidFill>
              </a:rPr>
              <a:t>PDCA</a:t>
            </a:r>
            <a:r>
              <a:rPr lang="ja-JP" altLang="en-US" b="0" dirty="0">
                <a:solidFill>
                  <a:schemeClr val="tx1"/>
                </a:solidFill>
              </a:rPr>
              <a:t>サイクルと総合計画協議会、「地域の多様な主体の参画」</a:t>
            </a:r>
          </a:p>
          <a:p>
            <a:pPr>
              <a:defRPr/>
            </a:pPr>
            <a:r>
              <a:rPr lang="ja-JP" altLang="en-US" b="0" dirty="0">
                <a:solidFill>
                  <a:schemeClr val="tx1"/>
                </a:solidFill>
              </a:rPr>
              <a:t>　　　の役割について</a:t>
            </a:r>
          </a:p>
        </p:txBody>
      </p:sp>
      <p:grpSp>
        <p:nvGrpSpPr>
          <p:cNvPr id="1328" name="グループ化 7"/>
          <p:cNvGrpSpPr/>
          <p:nvPr/>
        </p:nvGrpSpPr>
        <p:grpSpPr>
          <a:xfrm>
            <a:off x="2074698" y="2206370"/>
            <a:ext cx="5112184" cy="2880320"/>
            <a:chOff x="2196000" y="2204864"/>
            <a:chExt cx="5112184" cy="2880320"/>
          </a:xfrm>
        </p:grpSpPr>
        <p:sp>
          <p:nvSpPr>
            <p:cNvPr id="1329" name="円/楕円 10"/>
            <p:cNvSpPr/>
            <p:nvPr/>
          </p:nvSpPr>
          <p:spPr>
            <a:xfrm>
              <a:off x="3292446" y="2239322"/>
              <a:ext cx="2863730" cy="2729287"/>
            </a:xfrm>
            <a:prstGeom prst="ellipse">
              <a:avLst/>
            </a:prstGeom>
            <a:solidFill>
              <a:schemeClr val="bg2">
                <a:lumMod val="9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330" name="左カーブ矢印 30"/>
            <p:cNvSpPr/>
            <p:nvPr/>
          </p:nvSpPr>
          <p:spPr>
            <a:xfrm rot="10800000">
              <a:off x="2818210" y="2240868"/>
              <a:ext cx="948471" cy="2736304"/>
            </a:xfrm>
            <a:prstGeom prst="curvedLeftArrow">
              <a:avLst/>
            </a:prstGeom>
            <a:solidFill>
              <a:srgbClr val="002060"/>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331" name="左カーブ矢印 31"/>
            <p:cNvSpPr/>
            <p:nvPr/>
          </p:nvSpPr>
          <p:spPr>
            <a:xfrm>
              <a:off x="5652120" y="2276872"/>
              <a:ext cx="948471" cy="2736304"/>
            </a:xfrm>
            <a:prstGeom prst="curvedLeftArrow">
              <a:avLst/>
            </a:prstGeom>
            <a:solidFill>
              <a:srgbClr val="002060"/>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332" name="角丸四角形 32"/>
            <p:cNvSpPr/>
            <p:nvPr/>
          </p:nvSpPr>
          <p:spPr>
            <a:xfrm>
              <a:off x="3896219" y="2204864"/>
              <a:ext cx="1656184" cy="648072"/>
            </a:xfrm>
            <a:prstGeom prst="roundRect">
              <a:avLst>
                <a:gd name="adj" fmla="val 9750"/>
              </a:avLst>
            </a:prstGeom>
            <a:solidFill>
              <a:schemeClr val="accent5">
                <a:lumMod val="40000"/>
                <a:lumOff val="60000"/>
              </a:schemeClr>
            </a:solidFill>
            <a:ln w="25400" cap="flat" cmpd="sng" algn="ctr">
              <a:solidFill>
                <a:srgbClr val="00206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8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Plan</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（事業設計）</a:t>
              </a:r>
              <a:endParaRPr kumimoji="0" lang="en-US" altLang="ja-JP" sz="18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333" name="円/楕円 13"/>
            <p:cNvSpPr/>
            <p:nvPr/>
          </p:nvSpPr>
          <p:spPr>
            <a:xfrm>
              <a:off x="3995827" y="2916650"/>
              <a:ext cx="1512168" cy="1440160"/>
            </a:xfrm>
            <a:prstGeom prst="ellipse">
              <a:avLst/>
            </a:prstGeom>
            <a:solidFill>
              <a:schemeClr val="bg1"/>
            </a:solidFill>
            <a:ln w="25400" cap="flat" cmpd="sng" algn="ctr">
              <a:solidFill>
                <a:srgbClr val="002060"/>
              </a:solid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800" b="1" i="0" u="none" strike="noStrike" kern="0" cap="none" spc="0" normalizeH="0" baseline="0" noProof="0" dirty="0">
                  <a:ln>
                    <a:noFill/>
                  </a:ln>
                  <a:solidFill>
                    <a:schemeClr val="bg1">
                      <a:lumMod val="50000"/>
                    </a:schemeClr>
                  </a:solidFill>
                  <a:effectLst/>
                  <a:uLnTx/>
                  <a:uFillTx/>
                  <a:latin typeface="Meiryo UI" panose="020B0604030504040204" pitchFamily="50" charset="-128"/>
                  <a:ea typeface="Meiryo UI" panose="020B0604030504040204" pitchFamily="50" charset="-128"/>
                  <a:cs typeface="メイリオ" panose="020B0604030504040204" pitchFamily="50" charset="-128"/>
                </a:rPr>
                <a:t>PDCA</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dirty="0">
                  <a:ln>
                    <a:noFill/>
                  </a:ln>
                  <a:solidFill>
                    <a:schemeClr val="bg1">
                      <a:lumMod val="50000"/>
                    </a:schemeClr>
                  </a:solidFill>
                  <a:effectLst/>
                  <a:uLnTx/>
                  <a:uFillTx/>
                  <a:latin typeface="Meiryo UI" panose="020B0604030504040204" pitchFamily="50" charset="-128"/>
                  <a:ea typeface="Meiryo UI" panose="020B0604030504040204" pitchFamily="50" charset="-128"/>
                  <a:cs typeface="メイリオ" panose="020B0604030504040204" pitchFamily="50" charset="-128"/>
                </a:rPr>
                <a:t>サイクル</a:t>
              </a:r>
            </a:p>
          </p:txBody>
        </p:sp>
        <p:sp>
          <p:nvSpPr>
            <p:cNvPr id="1334" name="角丸四角形 47"/>
            <p:cNvSpPr/>
            <p:nvPr/>
          </p:nvSpPr>
          <p:spPr>
            <a:xfrm>
              <a:off x="3895200" y="4437112"/>
              <a:ext cx="1656184" cy="648072"/>
            </a:xfrm>
            <a:prstGeom prst="roundRect">
              <a:avLst>
                <a:gd name="adj" fmla="val 9750"/>
              </a:avLst>
            </a:prstGeom>
            <a:solidFill>
              <a:schemeClr val="accent5">
                <a:lumMod val="40000"/>
                <a:lumOff val="60000"/>
              </a:schemeClr>
            </a:solidFill>
            <a:ln w="25400" cap="flat" cmpd="sng" algn="ctr">
              <a:solidFill>
                <a:srgbClr val="002060"/>
              </a:solidFill>
              <a:prstDash val="solid"/>
            </a:ln>
            <a:effectLst/>
          </p:spPr>
          <p:txBody>
            <a:bodyPr rtlCol="0" anchor="ctr"/>
            <a:lstStyle/>
            <a:p>
              <a:pPr lvl="0" algn="ctr">
                <a:defRPr/>
              </a:pPr>
              <a:r>
                <a:rPr kumimoji="0" lang="en-US" altLang="ja-JP" b="1" kern="0" dirty="0">
                  <a:latin typeface="Meiryo UI" panose="020B0604030504040204" pitchFamily="50" charset="-128"/>
                  <a:ea typeface="Meiryo UI" panose="020B0604030504040204" pitchFamily="50" charset="-128"/>
                  <a:cs typeface="Meiryo UI" panose="020B0604030504040204" pitchFamily="50" charset="-128"/>
                </a:rPr>
                <a:t>Check</a:t>
              </a:r>
            </a:p>
            <a:p>
              <a:pPr lvl="0" algn="ctr">
                <a:defRPr/>
              </a:pPr>
              <a:r>
                <a:rPr kumimoji="0" lang="ja-JP" altLang="en-US" b="1" kern="0" dirty="0">
                  <a:latin typeface="Meiryo UI" panose="020B0604030504040204" pitchFamily="50" charset="-128"/>
                  <a:ea typeface="Meiryo UI" panose="020B0604030504040204" pitchFamily="50" charset="-128"/>
                  <a:cs typeface="Meiryo UI" panose="020B0604030504040204" pitchFamily="50" charset="-128"/>
                </a:rPr>
                <a:t>（効果検証）</a:t>
              </a:r>
              <a:endParaRPr kumimoji="0" lang="en-US" altLang="ja-JP" b="1"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35" name="角丸四角形 48"/>
            <p:cNvSpPr/>
            <p:nvPr/>
          </p:nvSpPr>
          <p:spPr>
            <a:xfrm>
              <a:off x="5652000" y="3284984"/>
              <a:ext cx="1656184" cy="648072"/>
            </a:xfrm>
            <a:prstGeom prst="roundRect">
              <a:avLst>
                <a:gd name="adj" fmla="val 9750"/>
              </a:avLst>
            </a:prstGeom>
            <a:solidFill>
              <a:schemeClr val="accent5">
                <a:lumMod val="40000"/>
                <a:lumOff val="60000"/>
              </a:schemeClr>
            </a:solidFill>
            <a:ln w="25400" cap="flat" cmpd="sng" algn="ctr">
              <a:solidFill>
                <a:srgbClr val="002060"/>
              </a:solidFill>
              <a:prstDash val="solid"/>
            </a:ln>
            <a:effectLst/>
          </p:spPr>
          <p:txBody>
            <a:bodyPr rtlCol="0" anchor="ctr"/>
            <a:lstStyle/>
            <a:p>
              <a:pPr lvl="0" algn="ctr">
                <a:defRPr/>
              </a:pPr>
              <a:r>
                <a:rPr kumimoji="0" lang="en-US" altLang="ja-JP" b="1" kern="0" dirty="0">
                  <a:latin typeface="Meiryo UI" panose="020B0604030504040204" pitchFamily="50" charset="-128"/>
                  <a:ea typeface="Meiryo UI" panose="020B0604030504040204" pitchFamily="50" charset="-128"/>
                  <a:cs typeface="Meiryo UI" panose="020B0604030504040204" pitchFamily="50" charset="-128"/>
                </a:rPr>
                <a:t>Do</a:t>
              </a:r>
            </a:p>
            <a:p>
              <a:pPr lvl="0" algn="ctr">
                <a:defRPr/>
              </a:pPr>
              <a:r>
                <a:rPr kumimoji="0" lang="ja-JP" altLang="en-US" b="1" kern="0" dirty="0">
                  <a:latin typeface="Meiryo UI" panose="020B0604030504040204" pitchFamily="50" charset="-128"/>
                  <a:ea typeface="Meiryo UI" panose="020B0604030504040204" pitchFamily="50" charset="-128"/>
                  <a:cs typeface="Meiryo UI" panose="020B0604030504040204" pitchFamily="50" charset="-128"/>
                </a:rPr>
                <a:t>（事業実施）</a:t>
              </a:r>
            </a:p>
          </p:txBody>
        </p:sp>
        <p:sp>
          <p:nvSpPr>
            <p:cNvPr id="1336" name="角丸四角形 49"/>
            <p:cNvSpPr/>
            <p:nvPr/>
          </p:nvSpPr>
          <p:spPr>
            <a:xfrm>
              <a:off x="2196000" y="3286800"/>
              <a:ext cx="1656184" cy="648072"/>
            </a:xfrm>
            <a:prstGeom prst="roundRect">
              <a:avLst>
                <a:gd name="adj" fmla="val 9750"/>
              </a:avLst>
            </a:prstGeom>
            <a:solidFill>
              <a:schemeClr val="accent5">
                <a:lumMod val="40000"/>
                <a:lumOff val="60000"/>
              </a:schemeClr>
            </a:solidFill>
            <a:ln w="25400" cap="flat" cmpd="sng" algn="ctr">
              <a:solidFill>
                <a:srgbClr val="002060"/>
              </a:solidFill>
              <a:prstDash val="solid"/>
            </a:ln>
            <a:effectLst/>
          </p:spPr>
          <p:txBody>
            <a:bodyPr rtlCol="0" anchor="ctr"/>
            <a:lstStyle/>
            <a:p>
              <a:pPr lvl="0" algn="ctr">
                <a:defRPr/>
              </a:pPr>
              <a:r>
                <a:rPr kumimoji="0" lang="fr-FR" altLang="ja-JP" b="1" kern="0" dirty="0">
                  <a:latin typeface="Meiryo UI" panose="020B0604030504040204" pitchFamily="50" charset="-128"/>
                  <a:ea typeface="Meiryo UI" panose="020B0604030504040204" pitchFamily="50" charset="-128"/>
                  <a:cs typeface="Meiryo UI" panose="020B0604030504040204" pitchFamily="50" charset="-128"/>
                </a:rPr>
                <a:t>Action</a:t>
              </a:r>
            </a:p>
            <a:p>
              <a:pPr lvl="0" algn="ctr">
                <a:defRPr/>
              </a:pPr>
              <a:r>
                <a:rPr kumimoji="0" lang="ja-JP" altLang="fr-FR" b="1" kern="0" dirty="0">
                  <a:latin typeface="Meiryo UI" panose="020B0604030504040204" pitchFamily="50" charset="-128"/>
                  <a:ea typeface="Meiryo UI" panose="020B0604030504040204" pitchFamily="50" charset="-128"/>
                  <a:cs typeface="Meiryo UI" panose="020B0604030504040204" pitchFamily="50" charset="-128"/>
                </a:rPr>
                <a:t>（改善実施）</a:t>
              </a:r>
            </a:p>
          </p:txBody>
        </p:sp>
      </p:grpSp>
      <p:sp>
        <p:nvSpPr>
          <p:cNvPr id="1337" name="正方形/長方形 2"/>
          <p:cNvSpPr/>
          <p:nvPr/>
        </p:nvSpPr>
        <p:spPr>
          <a:xfrm>
            <a:off x="274205" y="5501438"/>
            <a:ext cx="1800493" cy="360000"/>
          </a:xfrm>
          <a:prstGeom prst="rect">
            <a:avLst/>
          </a:prstGeom>
          <a:solidFill>
            <a:schemeClr val="bg1"/>
          </a:solidFill>
        </p:spPr>
        <p:txBody>
          <a:bodyPr wrap="none">
            <a:spAutoFit/>
          </a:bodyPr>
          <a:lstStyle/>
          <a:p>
            <a:pPr lvl="0" algn="ctr">
              <a:defRPr/>
            </a:pPr>
            <a:r>
              <a:rPr kumimoji="0" lang="ja-JP" altLang="en-US" b="1" kern="0" dirty="0">
                <a:latin typeface="Meiryo UI" panose="020B0604030504040204" pitchFamily="50" charset="-128"/>
                <a:ea typeface="Meiryo UI" panose="020B0604030504040204" pitchFamily="50" charset="-128"/>
                <a:cs typeface="Meiryo UI" panose="020B0604030504040204" pitchFamily="50" charset="-128"/>
              </a:rPr>
              <a:t>効果検証体制等</a:t>
            </a:r>
            <a:endParaRPr kumimoji="0" lang="en-US" altLang="ja-JP" b="1"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38" name="正方形/長方形 3"/>
          <p:cNvSpPr/>
          <p:nvPr/>
        </p:nvSpPr>
        <p:spPr>
          <a:xfrm>
            <a:off x="179513" y="5883142"/>
            <a:ext cx="8817006" cy="922437"/>
          </a:xfrm>
          <a:prstGeom prst="rect">
            <a:avLst/>
          </a:prstGeom>
        </p:spPr>
        <p:txBody>
          <a:bodyPr wrap="square">
            <a:spAutoFit/>
          </a:bodyPr>
          <a:lstStyle/>
          <a:p>
            <a:pPr marL="285750" lvl="0" indent="-285750">
              <a:buFont typeface="Meiryo UI" panose="020B0604030504040204" pitchFamily="50" charset="-128"/>
              <a:buChar char="○"/>
              <a:defRPr/>
            </a:pPr>
            <a:r>
              <a:rPr kumimoji="0" lang="ja-JP" altLang="en-US"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検証主体：三条市総合計画</a:t>
            </a:r>
            <a:r>
              <a:rPr kumimoji="0" lang="ja-JP" altLang="en-US" u="none"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協議会</a:t>
            </a:r>
            <a:endParaRPr kumimoji="0" lang="en-US" altLang="ja-JP" u="none"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85750" lvl="0" indent="-285750">
              <a:buFont typeface="Meiryo UI" panose="020B0604030504040204" pitchFamily="50" charset="-128"/>
              <a:buChar char="○"/>
              <a:defRPr/>
            </a:pPr>
            <a:r>
              <a:rPr kumimoji="0" lang="ja-JP" altLang="en-US"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検証時期：毎年度の会議開催時</a:t>
            </a:r>
            <a:endParaRPr kumimoji="0" lang="en-US" altLang="ja-JP"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85750" lvl="0" indent="-285750">
              <a:buFont typeface="Meiryo UI" panose="020B0604030504040204" pitchFamily="50" charset="-128"/>
              <a:buChar char="○"/>
              <a:defRPr/>
            </a:pPr>
            <a:r>
              <a:rPr kumimoji="0" lang="ja-JP" altLang="en-US"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検証方法：行政評価における事後評価結果及び</a:t>
            </a:r>
            <a:r>
              <a:rPr kumimoji="0" lang="en-US" altLang="ja-JP"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KPI</a:t>
            </a:r>
            <a:r>
              <a:rPr kumimoji="0" lang="ja-JP" altLang="en-US"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（重要業績評価指標）の検証</a:t>
            </a:r>
            <a:endParaRPr lang="ja-JP" altLang="en-US" dirty="0">
              <a:solidFill>
                <a:prstClr val="black"/>
              </a:solidFill>
            </a:endParaRPr>
          </a:p>
        </p:txBody>
      </p:sp>
      <p:sp>
        <p:nvSpPr>
          <p:cNvPr id="1339" name="フリーフォーム 89"/>
          <p:cNvSpPr/>
          <p:nvPr/>
        </p:nvSpPr>
        <p:spPr>
          <a:xfrm>
            <a:off x="2076769" y="969890"/>
            <a:ext cx="5107258" cy="1162040"/>
          </a:xfrm>
          <a:custGeom>
            <a:avLst/>
            <a:gdLst>
              <a:gd name="connsiteX0" fmla="*/ 0 w 4170949"/>
              <a:gd name="connsiteY0" fmla="*/ 0 h 1162040"/>
              <a:gd name="connsiteX1" fmla="*/ 4170949 w 4170949"/>
              <a:gd name="connsiteY1" fmla="*/ 0 h 1162040"/>
              <a:gd name="connsiteX2" fmla="*/ 4170949 w 4170949"/>
              <a:gd name="connsiteY2" fmla="*/ 907189 h 1162040"/>
              <a:gd name="connsiteX3" fmla="*/ 2377522 w 4170949"/>
              <a:gd name="connsiteY3" fmla="*/ 907189 h 1162040"/>
              <a:gd name="connsiteX4" fmla="*/ 2071717 w 4170949"/>
              <a:gd name="connsiteY4" fmla="*/ 1162040 h 1162040"/>
              <a:gd name="connsiteX5" fmla="*/ 1765912 w 4170949"/>
              <a:gd name="connsiteY5" fmla="*/ 907189 h 1162040"/>
              <a:gd name="connsiteX6" fmla="*/ 0 w 4170949"/>
              <a:gd name="connsiteY6" fmla="*/ 907189 h 1162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70949" h="1162040">
                <a:moveTo>
                  <a:pt x="0" y="0"/>
                </a:moveTo>
                <a:lnTo>
                  <a:pt x="4170949" y="0"/>
                </a:lnTo>
                <a:lnTo>
                  <a:pt x="4170949" y="907189"/>
                </a:lnTo>
                <a:lnTo>
                  <a:pt x="2377522" y="907189"/>
                </a:lnTo>
                <a:lnTo>
                  <a:pt x="2071717" y="1162040"/>
                </a:lnTo>
                <a:lnTo>
                  <a:pt x="1765912" y="907189"/>
                </a:lnTo>
                <a:lnTo>
                  <a:pt x="0" y="907189"/>
                </a:lnTo>
                <a:close/>
              </a:path>
            </a:pathLst>
          </a:cu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40" name="正方形/長方形 54"/>
          <p:cNvSpPr/>
          <p:nvPr/>
        </p:nvSpPr>
        <p:spPr>
          <a:xfrm>
            <a:off x="2155771" y="1053000"/>
            <a:ext cx="4949677" cy="368439"/>
          </a:xfrm>
          <a:prstGeom prst="rect">
            <a:avLst/>
          </a:prstGeom>
          <a:solidFill>
            <a:schemeClr val="bg1"/>
          </a:solidFill>
        </p:spPr>
        <p:txBody>
          <a:bodyPr wrap="square">
            <a:spAutoFit/>
          </a:bodyPr>
          <a:lstStyle/>
          <a:p>
            <a:pPr lvl="0" algn="ctr">
              <a:defRPr/>
            </a:pPr>
            <a:r>
              <a:rPr kumimoji="0" lang="zh-TW" altLang="en-US" b="1" kern="0" dirty="0">
                <a:latin typeface="Meiryo UI" panose="020B0604030504040204" pitchFamily="50" charset="-128"/>
                <a:ea typeface="Meiryo UI" panose="020B0604030504040204" pitchFamily="50" charset="-128"/>
                <a:cs typeface="Meiryo UI" panose="020B0604030504040204" pitchFamily="50" charset="-128"/>
              </a:rPr>
              <a:t>新地創交付金事業計画作成</a:t>
            </a:r>
          </a:p>
        </p:txBody>
      </p:sp>
      <p:sp>
        <p:nvSpPr>
          <p:cNvPr id="1341" name="正方形/長方形 56"/>
          <p:cNvSpPr/>
          <p:nvPr/>
        </p:nvSpPr>
        <p:spPr>
          <a:xfrm>
            <a:off x="2545135" y="1451192"/>
            <a:ext cx="4170949" cy="369332"/>
          </a:xfrm>
          <a:prstGeom prst="rect">
            <a:avLst/>
          </a:prstGeom>
        </p:spPr>
        <p:txBody>
          <a:bodyPr wrap="square">
            <a:spAutoFit/>
          </a:bodyPr>
          <a:lstStyle/>
          <a:p>
            <a:pPr lvl="0" algn="ctr">
              <a:defRPr/>
            </a:pPr>
            <a:r>
              <a:rPr lang="zh-TW" altLang="en-US" dirty="0">
                <a:solidFill>
                  <a:prstClr val="black"/>
                </a:solidFill>
                <a:latin typeface="Meiryo UI" panose="020B0604030504040204" pitchFamily="50" charset="-128"/>
                <a:ea typeface="Meiryo UI" panose="020B0604030504040204" pitchFamily="50" charset="-128"/>
              </a:rPr>
              <a:t>作成者：三条市</a:t>
            </a:r>
            <a:r>
              <a:rPr lang="ja-JP" altLang="en-US" dirty="0">
                <a:solidFill>
                  <a:prstClr val="black"/>
                </a:solidFill>
                <a:latin typeface="Meiryo UI" panose="020B0604030504040204" pitchFamily="50" charset="-128"/>
                <a:ea typeface="Meiryo UI" panose="020B0604030504040204" pitchFamily="50" charset="-128"/>
              </a:rPr>
              <a:t>（</a:t>
            </a:r>
            <a:r>
              <a:rPr lang="zh-TW" altLang="en-US" dirty="0">
                <a:solidFill>
                  <a:prstClr val="black"/>
                </a:solidFill>
                <a:latin typeface="Meiryo UI" panose="020B0604030504040204" pitchFamily="50" charset="-128"/>
                <a:ea typeface="Meiryo UI" panose="020B0604030504040204" pitchFamily="50" charset="-128"/>
              </a:rPr>
              <a:t>政策推進課</a:t>
            </a:r>
            <a:r>
              <a:rPr lang="ja-JP" altLang="en-US" dirty="0">
                <a:solidFill>
                  <a:prstClr val="black"/>
                </a:solidFill>
                <a:latin typeface="Meiryo UI" panose="020B0604030504040204" pitchFamily="50" charset="-128"/>
                <a:ea typeface="Meiryo UI" panose="020B0604030504040204" pitchFamily="50" charset="-128"/>
              </a:rPr>
              <a:t>）</a:t>
            </a:r>
          </a:p>
        </p:txBody>
      </p:sp>
      <p:sp>
        <p:nvSpPr>
          <p:cNvPr id="1342" name="正方形/長方形 61"/>
          <p:cNvSpPr/>
          <p:nvPr/>
        </p:nvSpPr>
        <p:spPr>
          <a:xfrm>
            <a:off x="6839257" y="1977259"/>
            <a:ext cx="2055324" cy="369332"/>
          </a:xfrm>
          <a:prstGeom prst="rect">
            <a:avLst/>
          </a:prstGeom>
          <a:solidFill>
            <a:schemeClr val="bg1"/>
          </a:solidFill>
        </p:spPr>
        <p:txBody>
          <a:bodyPr wrap="square">
            <a:spAutoFit/>
          </a:bodyPr>
          <a:lstStyle/>
          <a:p>
            <a:pPr lvl="0" algn="ctr">
              <a:defRPr/>
            </a:pPr>
            <a:r>
              <a:rPr kumimoji="0" lang="ja-JP" altLang="en-US" b="1" kern="0" dirty="0">
                <a:latin typeface="Meiryo UI" panose="020B0604030504040204" pitchFamily="50" charset="-128"/>
                <a:ea typeface="Meiryo UI" panose="020B0604030504040204" pitchFamily="50" charset="-128"/>
                <a:cs typeface="Meiryo UI" panose="020B0604030504040204" pitchFamily="50" charset="-128"/>
              </a:rPr>
              <a:t>事業の実施</a:t>
            </a:r>
            <a:endParaRPr kumimoji="0" lang="en-US" altLang="ja-JP" b="1"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43" name="正方形/長方形 62"/>
          <p:cNvSpPr/>
          <p:nvPr/>
        </p:nvSpPr>
        <p:spPr>
          <a:xfrm>
            <a:off x="6736891" y="2344782"/>
            <a:ext cx="2407109" cy="646331"/>
          </a:xfrm>
          <a:prstGeom prst="rect">
            <a:avLst/>
          </a:prstGeom>
        </p:spPr>
        <p:txBody>
          <a:bodyPr wrap="square">
            <a:spAutoFit/>
          </a:bodyPr>
          <a:lstStyle/>
          <a:p>
            <a:pPr lvl="0">
              <a:defRPr/>
            </a:pPr>
            <a:r>
              <a:rPr lang="ja-JP" altLang="en-US" dirty="0">
                <a:solidFill>
                  <a:prstClr val="black"/>
                </a:solidFill>
                <a:latin typeface="Meiryo UI" panose="020B0604030504040204" pitchFamily="50" charset="-128"/>
                <a:ea typeface="Meiryo UI" panose="020B0604030504040204" pitchFamily="50" charset="-128"/>
              </a:rPr>
              <a:t>実施主体：三条市</a:t>
            </a:r>
            <a:endParaRPr lang="en-US" altLang="ja-JP" dirty="0">
              <a:solidFill>
                <a:prstClr val="black"/>
              </a:solidFill>
              <a:latin typeface="Meiryo UI" panose="020B0604030504040204" pitchFamily="50" charset="-128"/>
              <a:ea typeface="Meiryo UI" panose="020B0604030504040204" pitchFamily="50" charset="-128"/>
            </a:endParaRPr>
          </a:p>
          <a:p>
            <a:pPr lvl="0">
              <a:defRPr/>
            </a:pPr>
            <a:r>
              <a:rPr lang="ja-JP" altLang="en-US" dirty="0">
                <a:solidFill>
                  <a:prstClr val="black"/>
                </a:solidFill>
                <a:latin typeface="Meiryo UI" panose="020B0604030504040204" pitchFamily="50" charset="-128"/>
                <a:ea typeface="Meiryo UI" panose="020B0604030504040204" pitchFamily="50" charset="-128"/>
              </a:rPr>
              <a:t>　　　　　 （関係各課）</a:t>
            </a:r>
          </a:p>
        </p:txBody>
      </p:sp>
      <p:sp>
        <p:nvSpPr>
          <p:cNvPr id="1344" name="フリーフォーム 80"/>
          <p:cNvSpPr/>
          <p:nvPr/>
        </p:nvSpPr>
        <p:spPr>
          <a:xfrm>
            <a:off x="184880" y="1905940"/>
            <a:ext cx="2259199" cy="1746319"/>
          </a:xfrm>
          <a:custGeom>
            <a:avLst/>
            <a:gdLst>
              <a:gd name="connsiteX0" fmla="*/ 0 w 2259199"/>
              <a:gd name="connsiteY0" fmla="*/ 0 h 1746319"/>
              <a:gd name="connsiteX1" fmla="*/ 2259199 w 2259199"/>
              <a:gd name="connsiteY1" fmla="*/ 0 h 1746319"/>
              <a:gd name="connsiteX2" fmla="*/ 2259199 w 2259199"/>
              <a:gd name="connsiteY2" fmla="*/ 1080251 h 1746319"/>
              <a:gd name="connsiteX3" fmla="*/ 1339807 w 2259199"/>
              <a:gd name="connsiteY3" fmla="*/ 1080251 h 1746319"/>
              <a:gd name="connsiteX4" fmla="*/ 1787694 w 2259199"/>
              <a:gd name="connsiteY4" fmla="*/ 1746319 h 1746319"/>
              <a:gd name="connsiteX5" fmla="*/ 650277 w 2259199"/>
              <a:gd name="connsiteY5" fmla="*/ 1080618 h 1746319"/>
              <a:gd name="connsiteX6" fmla="*/ 650822 w 2259199"/>
              <a:gd name="connsiteY6" fmla="*/ 1080251 h 1746319"/>
              <a:gd name="connsiteX7" fmla="*/ 0 w 2259199"/>
              <a:gd name="connsiteY7" fmla="*/ 1080251 h 17463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59199" h="1746319">
                <a:moveTo>
                  <a:pt x="0" y="0"/>
                </a:moveTo>
                <a:lnTo>
                  <a:pt x="2259199" y="0"/>
                </a:lnTo>
                <a:lnTo>
                  <a:pt x="2259199" y="1080251"/>
                </a:lnTo>
                <a:lnTo>
                  <a:pt x="1339807" y="1080251"/>
                </a:lnTo>
                <a:lnTo>
                  <a:pt x="1787694" y="1746319"/>
                </a:lnTo>
                <a:lnTo>
                  <a:pt x="650277" y="1080618"/>
                </a:lnTo>
                <a:lnTo>
                  <a:pt x="650822" y="1080251"/>
                </a:lnTo>
                <a:lnTo>
                  <a:pt x="0" y="1080251"/>
                </a:lnTo>
                <a:close/>
              </a:path>
            </a:pathLst>
          </a:cu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45" name="正方形/長方形 64"/>
          <p:cNvSpPr/>
          <p:nvPr/>
        </p:nvSpPr>
        <p:spPr>
          <a:xfrm>
            <a:off x="286817" y="1989607"/>
            <a:ext cx="2055324" cy="369332"/>
          </a:xfrm>
          <a:prstGeom prst="rect">
            <a:avLst/>
          </a:prstGeom>
          <a:solidFill>
            <a:schemeClr val="bg1"/>
          </a:solidFill>
        </p:spPr>
        <p:txBody>
          <a:bodyPr wrap="square">
            <a:spAutoFit/>
          </a:bodyPr>
          <a:lstStyle/>
          <a:p>
            <a:pPr lvl="0" algn="ctr">
              <a:defRPr/>
            </a:pPr>
            <a:r>
              <a:rPr kumimoji="0" lang="ja-JP" altLang="en-US" b="1" kern="0" dirty="0">
                <a:latin typeface="Meiryo UI" panose="020B0604030504040204" pitchFamily="50" charset="-128"/>
                <a:ea typeface="Meiryo UI" panose="020B0604030504040204" pitchFamily="50" charset="-128"/>
                <a:cs typeface="Meiryo UI" panose="020B0604030504040204" pitchFamily="50" charset="-128"/>
              </a:rPr>
              <a:t>事業の改善</a:t>
            </a:r>
            <a:endParaRPr kumimoji="0" lang="en-US" altLang="ja-JP" b="1"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46" name="正方形/長方形 65"/>
          <p:cNvSpPr/>
          <p:nvPr/>
        </p:nvSpPr>
        <p:spPr>
          <a:xfrm>
            <a:off x="184451" y="2357130"/>
            <a:ext cx="2407109" cy="646331"/>
          </a:xfrm>
          <a:prstGeom prst="rect">
            <a:avLst/>
          </a:prstGeom>
        </p:spPr>
        <p:txBody>
          <a:bodyPr wrap="square">
            <a:spAutoFit/>
          </a:bodyPr>
          <a:lstStyle/>
          <a:p>
            <a:pPr lvl="0">
              <a:defRPr/>
            </a:pPr>
            <a:r>
              <a:rPr lang="ja-JP" altLang="en-US" dirty="0">
                <a:solidFill>
                  <a:prstClr val="black"/>
                </a:solidFill>
                <a:latin typeface="Meiryo UI" panose="020B0604030504040204" pitchFamily="50" charset="-128"/>
                <a:ea typeface="Meiryo UI" panose="020B0604030504040204" pitchFamily="50" charset="-128"/>
              </a:rPr>
              <a:t>実施主体：三条市</a:t>
            </a:r>
            <a:endParaRPr lang="en-US" altLang="ja-JP" dirty="0">
              <a:solidFill>
                <a:prstClr val="black"/>
              </a:solidFill>
              <a:latin typeface="Meiryo UI" panose="020B0604030504040204" pitchFamily="50" charset="-128"/>
              <a:ea typeface="Meiryo UI" panose="020B0604030504040204" pitchFamily="50" charset="-128"/>
            </a:endParaRPr>
          </a:p>
          <a:p>
            <a:pPr lvl="0">
              <a:defRPr/>
            </a:pPr>
            <a:r>
              <a:rPr lang="ja-JP" altLang="en-US" dirty="0">
                <a:solidFill>
                  <a:prstClr val="black"/>
                </a:solidFill>
                <a:latin typeface="Meiryo UI" panose="020B0604030504040204" pitchFamily="50" charset="-128"/>
                <a:ea typeface="Meiryo UI" panose="020B0604030504040204" pitchFamily="50" charset="-128"/>
              </a:rPr>
              <a:t>　　　　　 （関係各課）</a:t>
            </a:r>
          </a:p>
        </p:txBody>
      </p:sp>
      <p:sp>
        <p:nvSpPr>
          <p:cNvPr id="1347" name="図形 264"/>
          <p:cNvSpPr/>
          <p:nvPr/>
        </p:nvSpPr>
        <p:spPr>
          <a:xfrm>
            <a:off x="7310074" y="3605471"/>
            <a:ext cx="1369458" cy="508919"/>
          </a:xfrm>
          <a:prstGeom prst="roundRect">
            <a:avLst/>
          </a:prstGeom>
          <a:ln w="12700" cap="flat" cmpd="sng" algn="ctr">
            <a:solidFill>
              <a:schemeClr val="accent1">
                <a:lumMod val="60000"/>
                <a:lumOff val="40000"/>
              </a:schemeClr>
            </a:solidFill>
            <a:prstDash val="solid"/>
            <a:miter lim="800000"/>
          </a:ln>
        </p:spPr>
        <p:style>
          <a:lnRef idx="2">
            <a:schemeClr val="accent6"/>
          </a:lnRef>
          <a:fillRef idx="1">
            <a:schemeClr val="lt1"/>
          </a:fillRef>
          <a:effectRef idx="0">
            <a:schemeClr val="accent6"/>
          </a:effectRef>
          <a:fontRef idx="minor">
            <a:schemeClr val="dk1"/>
          </a:fontRef>
        </p:style>
        <p:txBody>
          <a:bodyPr anchor="ctr"/>
          <a:lstStyle/>
          <a:p>
            <a:pPr algn="ctr">
              <a:defRPr lang="ja-JP" altLang="en-US"/>
            </a:pPr>
            <a:r>
              <a:rPr lang="ja-JP" altLang="en-US" b="1"/>
              <a:t>住民</a:t>
            </a:r>
          </a:p>
          <a:p>
            <a:pPr algn="ctr">
              <a:defRPr lang="ja-JP" altLang="en-US"/>
            </a:pPr>
            <a:r>
              <a:rPr lang="ja-JP" altLang="en-US" sz="1100"/>
              <a:t>住民団体など</a:t>
            </a:r>
            <a:endParaRPr lang="ja-JP" altLang="en-US"/>
          </a:p>
        </p:txBody>
      </p:sp>
      <p:sp>
        <p:nvSpPr>
          <p:cNvPr id="1348" name="図形 265"/>
          <p:cNvSpPr/>
          <p:nvPr/>
        </p:nvSpPr>
        <p:spPr>
          <a:xfrm>
            <a:off x="6839257" y="4253735"/>
            <a:ext cx="1369458" cy="508919"/>
          </a:xfrm>
          <a:prstGeom prst="roundRect">
            <a:avLst/>
          </a:prstGeom>
          <a:ln w="12700" cap="flat" cmpd="sng" algn="ctr">
            <a:solidFill>
              <a:schemeClr val="accent1">
                <a:lumMod val="60000"/>
                <a:lumOff val="40000"/>
              </a:schemeClr>
            </a:solidFill>
            <a:prstDash val="solid"/>
            <a:miter lim="800000"/>
          </a:ln>
        </p:spPr>
        <p:style>
          <a:lnRef idx="2">
            <a:schemeClr val="accent6"/>
          </a:lnRef>
          <a:fillRef idx="1">
            <a:schemeClr val="lt1"/>
          </a:fillRef>
          <a:effectRef idx="0">
            <a:schemeClr val="accent6"/>
          </a:effectRef>
          <a:fontRef idx="minor">
            <a:schemeClr val="dk1"/>
          </a:fontRef>
        </p:style>
        <p:txBody>
          <a:bodyPr anchor="ctr"/>
          <a:lstStyle/>
          <a:p>
            <a:pPr algn="ctr">
              <a:defRPr lang="ja-JP" altLang="en-US"/>
            </a:pPr>
            <a:r>
              <a:rPr lang="ja-JP" altLang="en-US" b="1"/>
              <a:t>言</a:t>
            </a:r>
          </a:p>
          <a:p>
            <a:pPr algn="ctr">
              <a:defRPr lang="ja-JP" altLang="en-US"/>
            </a:pPr>
            <a:r>
              <a:rPr lang="ja-JP" altLang="en-US" sz="1100"/>
              <a:t>新聞、テレビなど</a:t>
            </a:r>
            <a:endParaRPr lang="ja-JP" altLang="en-US"/>
          </a:p>
        </p:txBody>
      </p:sp>
      <p:sp>
        <p:nvSpPr>
          <p:cNvPr id="1349" name="図形 266"/>
          <p:cNvSpPr/>
          <p:nvPr/>
        </p:nvSpPr>
        <p:spPr>
          <a:xfrm>
            <a:off x="6005053" y="4901260"/>
            <a:ext cx="1369458" cy="508919"/>
          </a:xfrm>
          <a:prstGeom prst="roundRect">
            <a:avLst/>
          </a:prstGeom>
          <a:ln w="12700" cap="flat" cmpd="sng" algn="ctr">
            <a:solidFill>
              <a:schemeClr val="accent1">
                <a:lumMod val="60000"/>
                <a:lumOff val="40000"/>
              </a:schemeClr>
            </a:solidFill>
            <a:prstDash val="solid"/>
            <a:miter lim="800000"/>
          </a:ln>
        </p:spPr>
        <p:style>
          <a:lnRef idx="2">
            <a:schemeClr val="accent6"/>
          </a:lnRef>
          <a:fillRef idx="1">
            <a:schemeClr val="lt1"/>
          </a:fillRef>
          <a:effectRef idx="0">
            <a:schemeClr val="accent6"/>
          </a:effectRef>
          <a:fontRef idx="minor">
            <a:schemeClr val="dk1"/>
          </a:fontRef>
        </p:style>
        <p:txBody>
          <a:bodyPr anchor="ctr"/>
          <a:lstStyle/>
          <a:p>
            <a:pPr algn="ctr">
              <a:defRPr lang="ja-JP" altLang="en-US"/>
            </a:pPr>
            <a:r>
              <a:rPr lang="ja-JP" altLang="en-US" b="1"/>
              <a:t>労</a:t>
            </a:r>
          </a:p>
          <a:p>
            <a:pPr algn="ctr">
              <a:defRPr lang="ja-JP" altLang="en-US"/>
            </a:pPr>
            <a:r>
              <a:rPr lang="ja-JP" altLang="en-US" sz="1100"/>
              <a:t>労働組合など</a:t>
            </a:r>
            <a:endParaRPr lang="ja-JP" altLang="en-US"/>
          </a:p>
        </p:txBody>
      </p:sp>
      <p:sp>
        <p:nvSpPr>
          <p:cNvPr id="1350" name="図形 267"/>
          <p:cNvSpPr/>
          <p:nvPr/>
        </p:nvSpPr>
        <p:spPr>
          <a:xfrm>
            <a:off x="1906831" y="4970115"/>
            <a:ext cx="1369458" cy="508919"/>
          </a:xfrm>
          <a:prstGeom prst="roundRect">
            <a:avLst/>
          </a:prstGeom>
          <a:ln w="12700" cap="flat" cmpd="sng" algn="ctr">
            <a:solidFill>
              <a:schemeClr val="accent1">
                <a:lumMod val="60000"/>
                <a:lumOff val="40000"/>
              </a:schemeClr>
            </a:solidFill>
            <a:prstDash val="solid"/>
            <a:miter lim="800000"/>
          </a:ln>
        </p:spPr>
        <p:style>
          <a:lnRef idx="2">
            <a:schemeClr val="accent6"/>
          </a:lnRef>
          <a:fillRef idx="1">
            <a:schemeClr val="lt1"/>
          </a:fillRef>
          <a:effectRef idx="0">
            <a:schemeClr val="accent6"/>
          </a:effectRef>
          <a:fontRef idx="minor">
            <a:schemeClr val="dk1"/>
          </a:fontRef>
        </p:style>
        <p:txBody>
          <a:bodyPr anchor="ctr"/>
          <a:lstStyle/>
          <a:p>
            <a:pPr algn="ctr">
              <a:defRPr lang="ja-JP" altLang="en-US"/>
            </a:pPr>
            <a:r>
              <a:rPr lang="ja-JP" altLang="en-US" b="1"/>
              <a:t>金</a:t>
            </a:r>
          </a:p>
          <a:p>
            <a:pPr algn="ctr">
              <a:defRPr lang="ja-JP" altLang="en-US"/>
            </a:pPr>
            <a:r>
              <a:rPr lang="ja-JP" altLang="en-US" sz="1100"/>
              <a:t>地銀、信金など</a:t>
            </a:r>
            <a:endParaRPr lang="ja-JP" altLang="en-US"/>
          </a:p>
        </p:txBody>
      </p:sp>
      <p:sp>
        <p:nvSpPr>
          <p:cNvPr id="1351" name="図形 268"/>
          <p:cNvSpPr/>
          <p:nvPr/>
        </p:nvSpPr>
        <p:spPr>
          <a:xfrm>
            <a:off x="786313" y="4253735"/>
            <a:ext cx="1369458" cy="645644"/>
          </a:xfrm>
          <a:prstGeom prst="roundRect">
            <a:avLst/>
          </a:prstGeom>
          <a:ln w="12700" cap="flat" cmpd="sng" algn="ctr">
            <a:solidFill>
              <a:schemeClr val="accent1">
                <a:lumMod val="60000"/>
                <a:lumOff val="40000"/>
              </a:schemeClr>
            </a:solidFill>
            <a:prstDash val="solid"/>
            <a:miter lim="800000"/>
          </a:ln>
        </p:spPr>
        <p:style>
          <a:lnRef idx="2">
            <a:schemeClr val="accent6"/>
          </a:lnRef>
          <a:fillRef idx="1">
            <a:schemeClr val="lt1"/>
          </a:fillRef>
          <a:effectRef idx="0">
            <a:schemeClr val="accent6"/>
          </a:effectRef>
          <a:fontRef idx="minor">
            <a:schemeClr val="dk1"/>
          </a:fontRef>
        </p:style>
        <p:txBody>
          <a:bodyPr anchor="ctr"/>
          <a:lstStyle/>
          <a:p>
            <a:pPr algn="ctr">
              <a:defRPr lang="ja-JP" altLang="en-US"/>
            </a:pPr>
            <a:r>
              <a:rPr lang="ja-JP" altLang="en-US" b="1"/>
              <a:t>学</a:t>
            </a:r>
          </a:p>
          <a:p>
            <a:pPr algn="ctr">
              <a:defRPr lang="ja-JP" altLang="en-US"/>
            </a:pPr>
            <a:r>
              <a:rPr lang="ja-JP" altLang="en-US" sz="1100"/>
              <a:t>大学等の教育・</a:t>
            </a:r>
            <a:endParaRPr lang="ja-JP" altLang="en-US"/>
          </a:p>
          <a:p>
            <a:pPr algn="ctr">
              <a:defRPr lang="ja-JP" altLang="en-US"/>
            </a:pPr>
            <a:r>
              <a:rPr lang="ja-JP" altLang="en-US" sz="1100"/>
              <a:t>研究機関など</a:t>
            </a:r>
          </a:p>
        </p:txBody>
      </p:sp>
      <p:sp>
        <p:nvSpPr>
          <p:cNvPr id="1352" name="図形 270"/>
          <p:cNvSpPr/>
          <p:nvPr/>
        </p:nvSpPr>
        <p:spPr>
          <a:xfrm>
            <a:off x="489725" y="3485691"/>
            <a:ext cx="1417193" cy="675242"/>
          </a:xfrm>
          <a:prstGeom prst="roundRect">
            <a:avLst/>
          </a:prstGeom>
          <a:ln w="12700" cap="flat" cmpd="sng" algn="ctr">
            <a:solidFill>
              <a:schemeClr val="accent1">
                <a:lumMod val="60000"/>
                <a:lumOff val="40000"/>
              </a:schemeClr>
            </a:solidFill>
            <a:prstDash val="solid"/>
            <a:miter lim="800000"/>
          </a:ln>
        </p:spPr>
        <p:style>
          <a:lnRef idx="2">
            <a:schemeClr val="accent6"/>
          </a:lnRef>
          <a:fillRef idx="1">
            <a:schemeClr val="lt1"/>
          </a:fillRef>
          <a:effectRef idx="0">
            <a:schemeClr val="accent6"/>
          </a:effectRef>
          <a:fontRef idx="minor">
            <a:schemeClr val="dk1"/>
          </a:fontRef>
        </p:style>
        <p:txBody>
          <a:bodyPr anchor="ctr"/>
          <a:lstStyle/>
          <a:p>
            <a:pPr algn="ctr">
              <a:defRPr lang="ja-JP" altLang="en-US"/>
            </a:pPr>
            <a:r>
              <a:rPr lang="ja-JP" altLang="en-US" b="1"/>
              <a:t>産</a:t>
            </a:r>
          </a:p>
          <a:p>
            <a:pPr algn="ctr">
              <a:defRPr lang="ja-JP" altLang="en-US"/>
            </a:pPr>
            <a:r>
              <a:rPr lang="ja-JP" altLang="en-US" sz="1100"/>
              <a:t>地元企業、商工会</a:t>
            </a:r>
            <a:endParaRPr lang="ja-JP" altLang="en-US"/>
          </a:p>
          <a:p>
            <a:pPr algn="ctr">
              <a:defRPr lang="ja-JP" altLang="en-US"/>
            </a:pPr>
            <a:r>
              <a:rPr lang="ja-JP" altLang="en-US" sz="1100"/>
              <a:t>など</a:t>
            </a:r>
          </a:p>
        </p:txBody>
      </p:sp>
      <p:sp>
        <p:nvSpPr>
          <p:cNvPr id="1353" name="図形 271"/>
          <p:cNvSpPr/>
          <p:nvPr/>
        </p:nvSpPr>
        <p:spPr>
          <a:xfrm>
            <a:off x="4745353" y="5376974"/>
            <a:ext cx="1369458" cy="508919"/>
          </a:xfrm>
          <a:prstGeom prst="roundRect">
            <a:avLst/>
          </a:prstGeom>
          <a:ln w="12700" cap="flat" cmpd="sng" algn="ctr">
            <a:solidFill>
              <a:schemeClr val="accent1">
                <a:lumMod val="60000"/>
                <a:lumOff val="40000"/>
              </a:schemeClr>
            </a:solidFill>
            <a:prstDash val="solid"/>
            <a:miter lim="800000"/>
          </a:ln>
        </p:spPr>
        <p:style>
          <a:lnRef idx="2">
            <a:schemeClr val="accent6"/>
          </a:lnRef>
          <a:fillRef idx="1">
            <a:schemeClr val="lt1"/>
          </a:fillRef>
          <a:effectRef idx="0">
            <a:schemeClr val="accent6"/>
          </a:effectRef>
          <a:fontRef idx="minor">
            <a:schemeClr val="dk1"/>
          </a:fontRef>
        </p:style>
        <p:txBody>
          <a:bodyPr anchor="ctr"/>
          <a:lstStyle/>
          <a:p>
            <a:pPr algn="ctr">
              <a:defRPr lang="ja-JP" altLang="en-US"/>
            </a:pPr>
            <a:r>
              <a:rPr lang="ja-JP" altLang="en-US" b="1"/>
              <a:t>官</a:t>
            </a:r>
          </a:p>
          <a:p>
            <a:pPr algn="ctr">
              <a:defRPr lang="ja-JP" altLang="en-US"/>
            </a:pPr>
            <a:r>
              <a:rPr lang="ja-JP" altLang="en-US" sz="1100"/>
              <a:t>官公庁など</a:t>
            </a:r>
            <a:endParaRPr lang="ja-JP" altLang="en-US"/>
          </a:p>
        </p:txBody>
      </p:sp>
    </p:spTree>
    <p:extLst>
      <p:ext uri="{BB962C8B-B14F-4D97-AF65-F5344CB8AC3E}">
        <p14:creationId xmlns:p14="http://schemas.microsoft.com/office/powerpoint/2010/main" val="456125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55" name="正方形/長方形 55"/>
          <p:cNvSpPr/>
          <p:nvPr/>
        </p:nvSpPr>
        <p:spPr>
          <a:xfrm>
            <a:off x="8706545" y="-713"/>
            <a:ext cx="424285" cy="306884"/>
          </a:xfrm>
          <a:prstGeom prst="rect">
            <a:avLst/>
          </a:prstGeom>
        </p:spPr>
        <p:txBody>
          <a:bodyPr wrap="square">
            <a:spAutoFit/>
          </a:bodyPr>
          <a:lstStyle/>
          <a:p>
            <a:pPr algn="ctr"/>
            <a:r>
              <a:rPr lang="ja-JP" altLang="en-US" sz="1400" dirty="0">
                <a:solidFill>
                  <a:schemeClr val="bg2">
                    <a:lumMod val="50000"/>
                  </a:schemeClr>
                </a:solidFill>
                <a:latin typeface="Meiryo UI" panose="020B0604030504040204" pitchFamily="50" charset="-128"/>
                <a:ea typeface="Meiryo UI" panose="020B0604030504040204" pitchFamily="50" charset="-128"/>
              </a:rPr>
              <a:t>13</a:t>
            </a:r>
          </a:p>
        </p:txBody>
      </p:sp>
      <p:sp>
        <p:nvSpPr>
          <p:cNvPr id="1356" name="タイトル 2"/>
          <p:cNvSpPr txBox="1"/>
          <p:nvPr/>
        </p:nvSpPr>
        <p:spPr>
          <a:xfrm>
            <a:off x="19004" y="-453712"/>
            <a:ext cx="7602790" cy="453712"/>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defRPr/>
            </a:pPr>
            <a:endParaRPr/>
          </a:p>
        </p:txBody>
      </p:sp>
      <p:graphicFrame>
        <p:nvGraphicFramePr>
          <p:cNvPr id="1357" name="四角形 286"/>
          <p:cNvGraphicFramePr>
            <a:graphicFrameLocks noGrp="1"/>
          </p:cNvGraphicFramePr>
          <p:nvPr/>
        </p:nvGraphicFramePr>
        <p:xfrm>
          <a:off x="0" y="382677"/>
          <a:ext cx="9037815" cy="5855773"/>
        </p:xfrm>
        <a:graphic>
          <a:graphicData uri="http://schemas.openxmlformats.org/drawingml/2006/table">
            <a:tbl>
              <a:tblPr firstRow="1" bandRow="1">
                <a:tableStyleId>{5940675A-B579-460E-94D1-54222C63F5DA}</a:tableStyleId>
              </a:tblPr>
              <a:tblGrid>
                <a:gridCol w="502100">
                  <a:extLst>
                    <a:ext uri="{9D8B030D-6E8A-4147-A177-3AD203B41FA5}"/>
                  </a:extLst>
                </a:gridCol>
                <a:gridCol w="2285376">
                  <a:extLst>
                    <a:ext uri="{9D8B030D-6E8A-4147-A177-3AD203B41FA5}"/>
                  </a:extLst>
                </a:gridCol>
                <a:gridCol w="6250339">
                  <a:extLst>
                    <a:ext uri="{9D8B030D-6E8A-4147-A177-3AD203B41FA5}"/>
                  </a:extLst>
                </a:gridCol>
              </a:tblGrid>
              <a:tr h="249239">
                <a:tc>
                  <a:txBody>
                    <a:bodyPr/>
                    <a:lstStyle/>
                    <a:p>
                      <a:pPr algn="ctr"/>
                      <a:r>
                        <a:rPr lang="ja-JP" altLang="en-US" sz="1100" dirty="0">
                          <a:solidFill>
                            <a:schemeClr val="tx1"/>
                          </a:solidFill>
                          <a:latin typeface="Meiryo UI"/>
                          <a:ea typeface="Meiryo UI"/>
                        </a:rPr>
                        <a:t>区分</a:t>
                      </a:r>
                      <a:endParaRPr sz="1100" dirty="0">
                        <a:solidFill>
                          <a:schemeClr val="tx1"/>
                        </a:solidFill>
                        <a:latin typeface="Meiryo UI"/>
                        <a:ea typeface="Meiryo UI"/>
                      </a:endParaRPr>
                    </a:p>
                  </a:txBody>
                  <a:tcPr anchor="ctr">
                    <a:solidFill>
                      <a:schemeClr val="accent5">
                        <a:lumMod val="20000"/>
                        <a:lumOff val="80000"/>
                      </a:schemeClr>
                    </a:solidFill>
                  </a:tcPr>
                </a:tc>
                <a:tc>
                  <a:txBody>
                    <a:bodyPr/>
                    <a:lstStyle/>
                    <a:p>
                      <a:pPr algn="ctr"/>
                      <a:r>
                        <a:rPr lang="ja-JP" altLang="en-US" sz="1100">
                          <a:solidFill>
                            <a:schemeClr val="tx1"/>
                          </a:solidFill>
                          <a:latin typeface="Meiryo UI"/>
                          <a:ea typeface="Meiryo UI"/>
                        </a:rPr>
                        <a:t>主体名</a:t>
                      </a:r>
                      <a:endParaRPr sz="1100">
                        <a:solidFill>
                          <a:schemeClr val="tx1"/>
                        </a:solidFill>
                        <a:latin typeface="Meiryo UI"/>
                        <a:ea typeface="Meiryo UI"/>
                      </a:endParaRPr>
                    </a:p>
                  </a:txBody>
                  <a:tcPr anchor="ctr">
                    <a:solidFill>
                      <a:schemeClr val="accent5">
                        <a:lumMod val="20000"/>
                        <a:lumOff val="80000"/>
                      </a:schemeClr>
                    </a:solidFill>
                  </a:tcPr>
                </a:tc>
                <a:tc>
                  <a:txBody>
                    <a:bodyPr/>
                    <a:lstStyle/>
                    <a:p>
                      <a:pPr algn="ctr"/>
                      <a:r>
                        <a:rPr lang="ja-JP" altLang="en-US" sz="1100">
                          <a:solidFill>
                            <a:schemeClr val="tx1"/>
                          </a:solidFill>
                          <a:latin typeface="Meiryo UI"/>
                          <a:ea typeface="Meiryo UI"/>
                        </a:rPr>
                        <a:t>主な役割、意見及び改善方策への反映</a:t>
                      </a:r>
                      <a:endParaRPr sz="1100">
                        <a:solidFill>
                          <a:schemeClr val="tx1"/>
                        </a:solidFill>
                        <a:latin typeface="Meiryo UI"/>
                        <a:ea typeface="Meiryo UI"/>
                      </a:endParaRPr>
                    </a:p>
                  </a:txBody>
                  <a:tcPr anchor="ctr">
                    <a:solidFill>
                      <a:schemeClr val="accent5">
                        <a:lumMod val="20000"/>
                        <a:lumOff val="80000"/>
                      </a:schemeClr>
                    </a:solidFill>
                  </a:tcPr>
                </a:tc>
                <a:extLst>
                  <a:ext uri="{0D108BD9-81ED-4DB2-BD59-A6C34878D82A}"/>
                </a:extLst>
              </a:tr>
              <a:tr h="1017000">
                <a:tc>
                  <a:txBody>
                    <a:bodyPr/>
                    <a:lstStyle/>
                    <a:p>
                      <a:pPr algn="ctr"/>
                      <a:r>
                        <a:rPr lang="ja-JP" altLang="en-US" sz="1100">
                          <a:solidFill>
                            <a:schemeClr val="tx1"/>
                          </a:solidFill>
                          <a:latin typeface="Meiryo UI"/>
                          <a:ea typeface="Meiryo UI"/>
                        </a:rPr>
                        <a:t>産</a:t>
                      </a:r>
                      <a:endParaRPr sz="1100">
                        <a:solidFill>
                          <a:schemeClr val="tx1"/>
                        </a:solidFill>
                        <a:latin typeface="Meiryo UI"/>
                        <a:ea typeface="Meiryo UI"/>
                      </a:endParaRPr>
                    </a:p>
                  </a:txBody>
                  <a:tcPr anchor="ctr"/>
                </a:tc>
                <a:tc>
                  <a:txBody>
                    <a:bodyPr/>
                    <a:lstStyle/>
                    <a:p>
                      <a:r>
                        <a:rPr lang="ja-JP" altLang="en-US" sz="1100">
                          <a:latin typeface="Meiryo UI"/>
                          <a:ea typeface="Meiryo UI"/>
                        </a:rPr>
                        <a:t>三条商工会議所、三条市商工会、燕三条青年会議所　など</a:t>
                      </a:r>
                      <a:endParaRPr sz="1100">
                        <a:latin typeface="Meiryo UI"/>
                        <a:ea typeface="Meiryo UI"/>
                      </a:endParaRPr>
                    </a:p>
                  </a:txBody>
                  <a:tcPr anchor="ctr"/>
                </a:tc>
                <a:tc>
                  <a:txBody>
                    <a:bodyPr/>
                    <a:lstStyle/>
                    <a:p>
                      <a:pPr algn="l"/>
                      <a:r>
                        <a:rPr sz="1000">
                          <a:latin typeface="Meiryo UI"/>
                          <a:ea typeface="Meiryo UI"/>
                        </a:rPr>
                        <a:t>【役割】事業進捗に対するフィードバック、意見、改善提案を行う。</a:t>
                      </a:r>
                    </a:p>
                    <a:p>
                      <a:pPr algn="l"/>
                      <a:r>
                        <a:rPr sz="1000">
                          <a:latin typeface="Meiryo UI"/>
                          <a:ea typeface="Meiryo UI"/>
                        </a:rPr>
                        <a:t>【意見・改善方策】毎年度実施する事業の効果検証において、事業の進捗に対するフィードバック、意見、改善提案を行う。また、事業を進行する中で、市内企業の現状等について意見を発し、事業改善に寄与させる。</a:t>
                      </a:r>
                    </a:p>
                  </a:txBody>
                  <a:tcPr anchor="ctr"/>
                </a:tc>
                <a:extLst>
                  <a:ext uri="{0D108BD9-81ED-4DB2-BD59-A6C34878D82A}"/>
                </a:extLst>
              </a:tr>
              <a:tr h="690470">
                <a:tc>
                  <a:txBody>
                    <a:bodyPr/>
                    <a:lstStyle/>
                    <a:p>
                      <a:pPr algn="ctr"/>
                      <a:r>
                        <a:rPr lang="ja-JP" altLang="en-US" sz="1100">
                          <a:latin typeface="Meiryo UI"/>
                          <a:ea typeface="Meiryo UI"/>
                        </a:rPr>
                        <a:t>官</a:t>
                      </a:r>
                      <a:endParaRPr sz="1100">
                        <a:latin typeface="Meiryo UI"/>
                        <a:ea typeface="Meiryo UI"/>
                      </a:endParaRPr>
                    </a:p>
                  </a:txBody>
                  <a:tcPr anchor="ctr">
                    <a:lnB w="12700" cap="flat" cmpd="sng" algn="ctr">
                      <a:solidFill>
                        <a:schemeClr val="tx1"/>
                      </a:solidFill>
                      <a:prstDash val="solid"/>
                      <a:round/>
                      <a:headEnd type="none" w="med" len="med"/>
                      <a:tailEnd type="none" w="med" len="med"/>
                    </a:lnB>
                  </a:tcPr>
                </a:tc>
                <a:tc>
                  <a:txBody>
                    <a:bodyPr/>
                    <a:lstStyle/>
                    <a:p>
                      <a:r>
                        <a:rPr lang="ja-JP" altLang="en-US" sz="1100">
                          <a:latin typeface="Meiryo UI"/>
                          <a:ea typeface="Meiryo UI"/>
                        </a:rPr>
                        <a:t>三条市</a:t>
                      </a:r>
                      <a:endParaRPr sz="1100">
                        <a:latin typeface="Meiryo UI"/>
                        <a:ea typeface="Meiryo UI"/>
                      </a:endParaRPr>
                    </a:p>
                  </a:txBody>
                  <a:tcPr anchor="ctr">
                    <a:lnB w="12700" cap="flat" cmpd="sng" algn="ctr">
                      <a:solidFill>
                        <a:schemeClr val="tx1"/>
                      </a:solidFill>
                      <a:prstDash val="solid"/>
                      <a:round/>
                      <a:headEnd type="none" w="med" len="med"/>
                      <a:tailEnd type="none" w="med" len="med"/>
                    </a:lnB>
                  </a:tcPr>
                </a:tc>
                <a:tc>
                  <a:txBody>
                    <a:bodyPr/>
                    <a:lstStyle/>
                    <a:p>
                      <a:pPr algn="l"/>
                      <a:r>
                        <a:rPr sz="1000">
                          <a:latin typeface="Meiryo UI"/>
                          <a:ea typeface="Meiryo UI"/>
                        </a:rPr>
                        <a:t>【役割】申請自治体として、各事業の全体調整を行い、各事業推進主体との協議、事業内容の検討を行い、要素事業の効果の最大化に向けた取組を進める。</a:t>
                      </a:r>
                    </a:p>
                    <a:p>
                      <a:pPr algn="l"/>
                      <a:r>
                        <a:rPr sz="1000">
                          <a:latin typeface="Meiryo UI"/>
                          <a:ea typeface="Meiryo UI"/>
                        </a:rPr>
                        <a:t>【意見・改善方策】毎年度実施する事業の効果検証において、事業の進捗に対するフィードバック、意見、改善提案を行う。</a:t>
                      </a:r>
                    </a:p>
                  </a:txBody>
                  <a:tcPr anchor="ctr">
                    <a:lnB w="12700" cap="flat" cmpd="sng" algn="ctr">
                      <a:solidFill>
                        <a:schemeClr val="tx1"/>
                      </a:solidFill>
                      <a:prstDash val="solid"/>
                      <a:round/>
                      <a:headEnd type="none" w="med" len="med"/>
                      <a:tailEnd type="none" w="med" len="med"/>
                    </a:lnB>
                  </a:tcPr>
                </a:tc>
                <a:extLst>
                  <a:ext uri="{0D108BD9-81ED-4DB2-BD59-A6C34878D82A}"/>
                </a:extLst>
              </a:tr>
              <a:tr h="1334166">
                <a:tc>
                  <a:txBody>
                    <a:bodyPr/>
                    <a:lstStyle/>
                    <a:p>
                      <a:pPr algn="ctr"/>
                      <a:r>
                        <a:rPr lang="ja-JP" altLang="en-US" sz="1100">
                          <a:latin typeface="Meiryo UI"/>
                          <a:ea typeface="Meiryo UI"/>
                        </a:rPr>
                        <a:t>学</a:t>
                      </a:r>
                      <a:endParaRPr sz="1100">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dirty="0">
                          <a:solidFill>
                            <a:schemeClr val="tx1"/>
                          </a:solidFill>
                          <a:latin typeface="Meiryo UI"/>
                          <a:ea typeface="Meiryo UI"/>
                        </a:rPr>
                        <a:t>①新潟大学、長岡崇徳大学</a:t>
                      </a:r>
                    </a:p>
                    <a:p>
                      <a:r>
                        <a:rPr kumimoji="1" lang="ja-JP" altLang="en-US" sz="1100" dirty="0">
                          <a:solidFill>
                            <a:schemeClr val="tx1"/>
                          </a:solidFill>
                          <a:latin typeface="Meiryo UI"/>
                          <a:ea typeface="Meiryo UI"/>
                        </a:rPr>
                        <a:t>②三条市立大学　など</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sz="1000">
                          <a:latin typeface="Meiryo UI"/>
                          <a:ea typeface="Meiryo UI"/>
                        </a:rPr>
                        <a:t>①新潟大学、長岡崇徳大学</a:t>
                      </a:r>
                    </a:p>
                    <a:p>
                      <a:pPr algn="l"/>
                      <a:r>
                        <a:rPr sz="1000">
                          <a:latin typeface="Meiryo UI"/>
                          <a:ea typeface="Meiryo UI"/>
                        </a:rPr>
                        <a:t>【役割】各大学の教授による専門的な知見を生かし、情報提供、事業進捗に対するフィードバック、意見、改善提案を行う。</a:t>
                      </a:r>
                    </a:p>
                    <a:p>
                      <a:pPr algn="l"/>
                      <a:r>
                        <a:rPr sz="1000">
                          <a:latin typeface="Meiryo UI"/>
                          <a:ea typeface="Meiryo UI"/>
                        </a:rPr>
                        <a:t>【意見・改善方策】事業を進行する中で、ものづくり系の大学である強みを生かし、意見を発し、事業改善に寄与させる。</a:t>
                      </a:r>
                    </a:p>
                    <a:p>
                      <a:pPr algn="l"/>
                      <a:r>
                        <a:rPr sz="1000">
                          <a:latin typeface="Meiryo UI"/>
                          <a:ea typeface="Meiryo UI"/>
                        </a:rPr>
                        <a:t>②三条市立大学</a:t>
                      </a:r>
                    </a:p>
                    <a:p>
                      <a:pPr algn="l"/>
                      <a:r>
                        <a:rPr sz="1000">
                          <a:latin typeface="Meiryo UI"/>
                          <a:ea typeface="Meiryo UI"/>
                        </a:rPr>
                        <a:t>【役割】情報提供、事業進捗に対するフィードバック、意見、改善提案を行う</a:t>
                      </a:r>
                    </a:p>
                    <a:p>
                      <a:pPr algn="l"/>
                      <a:r>
                        <a:rPr sz="1000">
                          <a:latin typeface="Meiryo UI"/>
                          <a:ea typeface="Meiryo UI"/>
                        </a:rPr>
                        <a:t>【意見・改善方策】事業を進行する中で、ものづくり系の大学である強みを生かし、意見を発し、事業改善に寄与させる。</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1109463">
                <a:tc>
                  <a:txBody>
                    <a:bodyPr/>
                    <a:lstStyle/>
                    <a:p>
                      <a:pPr algn="ctr"/>
                      <a:r>
                        <a:rPr kumimoji="1" lang="ja-JP" altLang="en-US" sz="1100" dirty="0">
                          <a:solidFill>
                            <a:schemeClr val="tx1"/>
                          </a:solidFill>
                          <a:latin typeface="Meiryo UI"/>
                          <a:ea typeface="Meiryo UI"/>
                        </a:rPr>
                        <a:t>金</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dirty="0">
                          <a:solidFill>
                            <a:schemeClr val="tx1"/>
                          </a:solidFill>
                          <a:latin typeface="Meiryo UI"/>
                          <a:ea typeface="Meiryo UI"/>
                        </a:rPr>
                        <a:t>①三条信用金庫</a:t>
                      </a:r>
                    </a:p>
                    <a:p>
                      <a:r>
                        <a:rPr kumimoji="1" lang="ja-JP" altLang="en-US" sz="1100" dirty="0">
                          <a:solidFill>
                            <a:schemeClr val="tx1"/>
                          </a:solidFill>
                          <a:latin typeface="Meiryo UI"/>
                          <a:ea typeface="Meiryo UI"/>
                        </a:rPr>
                        <a:t>②えちご中越農業協同組合　など</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ja-JP" altLang="en-US" sz="1000">
                          <a:latin typeface="Meiryo UI"/>
                          <a:ea typeface="Meiryo UI"/>
                        </a:rPr>
                        <a:t>①三条信用金庫</a:t>
                      </a:r>
                      <a:endParaRPr sz="1000">
                        <a:latin typeface="Meiryo UI"/>
                        <a:ea typeface="Meiryo UI"/>
                      </a:endParaRPr>
                    </a:p>
                    <a:p>
                      <a:pPr algn="l"/>
                      <a:r>
                        <a:rPr sz="1000">
                          <a:latin typeface="Meiryo UI"/>
                          <a:ea typeface="Meiryo UI"/>
                        </a:rPr>
                        <a:t>【役割】事業を進行する。</a:t>
                      </a:r>
                    </a:p>
                    <a:p>
                      <a:pPr algn="l"/>
                      <a:r>
                        <a:rPr sz="1000">
                          <a:latin typeface="Meiryo UI"/>
                          <a:ea typeface="Meiryo UI"/>
                        </a:rPr>
                        <a:t>【意見・改善方策】毎年度実施する事業の効果検証において、事業の進捗に対するフィードバック、意見、改善提案を行う。</a:t>
                      </a:r>
                    </a:p>
                    <a:p>
                      <a:pPr algn="l"/>
                      <a:r>
                        <a:rPr sz="1000">
                          <a:latin typeface="Meiryo UI"/>
                          <a:ea typeface="Meiryo UI"/>
                        </a:rPr>
                        <a:t>②えちご中越農業協同組合</a:t>
                      </a:r>
                    </a:p>
                    <a:p>
                      <a:pPr algn="l"/>
                      <a:r>
                        <a:rPr sz="1000">
                          <a:latin typeface="Meiryo UI"/>
                          <a:ea typeface="Meiryo UI"/>
                        </a:rPr>
                        <a:t>【役割】市内企業の現状に関する知見やネットワークを生かし、事業進捗に対するフィードバック、意見、改善提案を行う。</a:t>
                      </a:r>
                    </a:p>
                    <a:p>
                      <a:pPr algn="l"/>
                      <a:r>
                        <a:rPr sz="1000">
                          <a:latin typeface="Meiryo UI"/>
                          <a:ea typeface="Meiryo UI"/>
                        </a:rPr>
                        <a:t>【意見・改善方策】毎年度実施する事業の効果検証において、事業の進捗に対するフィードバック、意見、改善提案を行う。</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555176">
                <a:tc>
                  <a:txBody>
                    <a:bodyPr/>
                    <a:lstStyle/>
                    <a:p>
                      <a:pPr algn="ctr"/>
                      <a:r>
                        <a:rPr lang="ja-JP" altLang="en-US" sz="1100">
                          <a:latin typeface="Meiryo UI"/>
                          <a:ea typeface="Meiryo UI"/>
                        </a:rPr>
                        <a:t>労</a:t>
                      </a:r>
                      <a:endParaRPr sz="1100">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100">
                          <a:latin typeface="Meiryo UI"/>
                          <a:ea typeface="Meiryo UI"/>
                        </a:rPr>
                        <a:t>連合県央地域協議会など</a:t>
                      </a:r>
                      <a:endParaRPr sz="1100">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sz="1000">
                          <a:latin typeface="Meiryo UI"/>
                          <a:ea typeface="Meiryo UI"/>
                        </a:rPr>
                        <a:t>【役割】労働者の権利擁護、また、働く環境に関する知見を生かし、事業進捗に対するフィードバック、意見、改善提案を行う。</a:t>
                      </a:r>
                    </a:p>
                    <a:p>
                      <a:pPr algn="l"/>
                      <a:r>
                        <a:rPr sz="1000">
                          <a:latin typeface="Meiryo UI"/>
                          <a:ea typeface="Meiryo UI"/>
                        </a:rPr>
                        <a:t>【意見・改善方策】毎年度実施する事業の効果検証において、事業の進捗に対するフィードバック、意見、改善提案を行う。</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444489">
                <a:tc>
                  <a:txBody>
                    <a:bodyPr/>
                    <a:lstStyle/>
                    <a:p>
                      <a:pPr algn="ctr"/>
                      <a:r>
                        <a:rPr lang="ja-JP" altLang="en-US" sz="1100">
                          <a:latin typeface="Meiryo UI"/>
                          <a:ea typeface="Meiryo UI"/>
                        </a:rPr>
                        <a:t>言</a:t>
                      </a:r>
                      <a:endParaRPr sz="1100">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sz="1100">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sz="1000">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444489">
                <a:tc>
                  <a:txBody>
                    <a:bodyPr/>
                    <a:lstStyle/>
                    <a:p>
                      <a:pPr algn="ctr"/>
                      <a:r>
                        <a:rPr lang="ja-JP" altLang="en-US" sz="1100">
                          <a:latin typeface="Meiryo UI"/>
                          <a:ea typeface="Meiryo UI"/>
                        </a:rPr>
                        <a:t>住民全般</a:t>
                      </a:r>
                      <a:endParaRPr sz="1100">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100">
                          <a:latin typeface="Meiryo UI"/>
                          <a:ea typeface="Meiryo UI"/>
                        </a:rPr>
                        <a:t>三条市自治会長協議会　など</a:t>
                      </a:r>
                      <a:endParaRPr sz="1100">
                        <a:latin typeface="Meiryo UI"/>
                        <a:ea typeface="Meiryo UI"/>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sz="1000">
                          <a:latin typeface="Meiryo UI"/>
                          <a:ea typeface="Meiryo UI"/>
                        </a:rPr>
                        <a:t>【役割】地域住民の代表として、事業進捗に対するフィードバック、意見、改善提案を行う。</a:t>
                      </a:r>
                    </a:p>
                    <a:p>
                      <a:pPr algn="l"/>
                      <a:r>
                        <a:rPr sz="1000">
                          <a:latin typeface="Meiryo UI"/>
                          <a:ea typeface="Meiryo UI"/>
                        </a:rPr>
                        <a:t>【意見・改善方策】毎年度実施する事業の効果検証において、事業の進捗に対するフィードバック、意見、改善提案を行う。</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bl>
          </a:graphicData>
        </a:graphic>
      </p:graphicFrame>
    </p:spTree>
    <p:extLst>
      <p:ext uri="{BB962C8B-B14F-4D97-AF65-F5344CB8AC3E}">
        <p14:creationId xmlns:p14="http://schemas.microsoft.com/office/powerpoint/2010/main" val="2389383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24" name="Rectangle 128"/>
          <p:cNvSpPr>
            <a:spLocks noChangeArrowheads="1"/>
          </p:cNvSpPr>
          <p:nvPr/>
        </p:nvSpPr>
        <p:spPr>
          <a:xfrm flipV="1">
            <a:off x="-9934" y="720664"/>
            <a:ext cx="9151740" cy="59235"/>
          </a:xfrm>
          <a:prstGeom prst="rect">
            <a:avLst/>
          </a:prstGeom>
          <a:gradFill rotWithShape="1">
            <a:gsLst>
              <a:gs pos="0">
                <a:srgbClr val="3366FF"/>
              </a:gs>
              <a:gs pos="100000">
                <a:schemeClr val="bg1"/>
              </a:gs>
            </a:gsLst>
            <a:lin ang="0" scaled="1"/>
            <a:tileRect/>
          </a:gradFill>
          <a:ln>
            <a:noFill/>
          </a:ln>
        </p:spPr>
        <p:txBody>
          <a:bodyPr rot="10800000" wrap="none" lIns="63074" tIns="31539" rIns="63074" bIns="31539" anchor="ctr"/>
          <a:lstStyle/>
          <a:p>
            <a:pPr defTabSz="843511">
              <a:defRPr/>
            </a:pPr>
            <a:endParaRPr lang="ja-JP" altLang="ja-JP" sz="1015"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25" name="タイトル 2"/>
          <p:cNvSpPr txBox="1"/>
          <p:nvPr/>
        </p:nvSpPr>
        <p:spPr>
          <a:xfrm>
            <a:off x="-11365" y="237680"/>
            <a:ext cx="7602790" cy="453712"/>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defRPr/>
            </a:pPr>
            <a:r>
              <a:rPr lang="ja-JP" altLang="en-US" b="0" dirty="0">
                <a:solidFill>
                  <a:schemeClr val="tx1"/>
                </a:solidFill>
              </a:rPr>
              <a:t>１　デジタル田園都市国家構想（デジ田）交付金について</a:t>
            </a:r>
          </a:p>
        </p:txBody>
      </p:sp>
      <p:sp>
        <p:nvSpPr>
          <p:cNvPr id="1126" name="正方形/長方形 55"/>
          <p:cNvSpPr/>
          <p:nvPr/>
        </p:nvSpPr>
        <p:spPr>
          <a:xfrm>
            <a:off x="8706545" y="-713"/>
            <a:ext cx="424285" cy="307777"/>
          </a:xfrm>
          <a:prstGeom prst="rect">
            <a:avLst/>
          </a:prstGeom>
        </p:spPr>
        <p:txBody>
          <a:bodyPr wrap="square">
            <a:spAutoFit/>
          </a:bodyPr>
          <a:lstStyle/>
          <a:p>
            <a:pPr algn="ctr"/>
            <a:r>
              <a:rPr lang="ja-JP" altLang="en-US" sz="1400" dirty="0">
                <a:solidFill>
                  <a:schemeClr val="bg2">
                    <a:lumMod val="50000"/>
                  </a:schemeClr>
                </a:solidFill>
                <a:latin typeface="Meiryo UI" panose="020B0604030504040204" pitchFamily="50" charset="-128"/>
                <a:ea typeface="Meiryo UI" panose="020B0604030504040204" pitchFamily="50" charset="-128"/>
              </a:rPr>
              <a:t>１</a:t>
            </a:r>
          </a:p>
        </p:txBody>
      </p:sp>
      <p:sp>
        <p:nvSpPr>
          <p:cNvPr id="1127" name="タイトル 2"/>
          <p:cNvSpPr txBox="1"/>
          <p:nvPr/>
        </p:nvSpPr>
        <p:spPr>
          <a:xfrm>
            <a:off x="496389" y="1059198"/>
            <a:ext cx="8210155" cy="5255026"/>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marL="342900" indent="-342900">
              <a:buFont typeface="Meiryo UI" panose="020B0604030504040204" pitchFamily="50" charset="-128"/>
              <a:buChar char="⃝"/>
              <a:defRPr/>
            </a:pPr>
            <a:r>
              <a:rPr lang="ja-JP" altLang="en-US" b="0" dirty="0">
                <a:solidFill>
                  <a:schemeClr val="tx1"/>
                </a:solidFill>
              </a:rPr>
              <a:t>デジタル田園都市国家構想（デジ田）交付金は、デジタル技術の活用により地方の社会課題解決・魅力向上の取組を加速化・深化する観点から、地方創生推進交付金、地方創生拠点整備交付金及びデジ田推進交付金を統合し、R4年度第２次補正予算において新たに創設された。</a:t>
            </a:r>
            <a:endParaRPr lang="en-US" altLang="ja-JP" b="0" dirty="0">
              <a:solidFill>
                <a:schemeClr val="tx1"/>
              </a:solidFill>
            </a:endParaRPr>
          </a:p>
          <a:p>
            <a:pPr marL="342900" indent="-342900">
              <a:buFont typeface="Meiryo UI" panose="020B0604030504040204" pitchFamily="50" charset="-128"/>
              <a:buChar char="⃝"/>
              <a:defRPr/>
            </a:pPr>
            <a:endParaRPr lang="ja-JP" altLang="en-US" b="0" dirty="0">
              <a:solidFill>
                <a:schemeClr val="tx1"/>
              </a:solidFill>
            </a:endParaRPr>
          </a:p>
          <a:p>
            <a:pPr marL="342900" indent="-342900">
              <a:buFont typeface="Meiryo UI" panose="020B0604030504040204" pitchFamily="50" charset="-128"/>
              <a:buChar char="⃝"/>
              <a:defRPr/>
            </a:pPr>
            <a:r>
              <a:rPr lang="ja-JP" altLang="en-US" b="0" dirty="0">
                <a:solidFill>
                  <a:schemeClr val="tx1"/>
                </a:solidFill>
              </a:rPr>
              <a:t>三条市では、総合計画に位置付ける取組を始めとする各種事業を効果的、効率的に推進するための財源確保を図る観点で、前身の地方創生推進交付金等から、本交付金を積極的に活用してきている。</a:t>
            </a:r>
            <a:endParaRPr lang="en-US" altLang="ja-JP" b="0" dirty="0">
              <a:solidFill>
                <a:schemeClr val="tx1"/>
              </a:solidFill>
            </a:endParaRPr>
          </a:p>
          <a:p>
            <a:pPr marL="342900" indent="-342900">
              <a:buFont typeface="Meiryo UI" panose="020B0604030504040204" pitchFamily="50" charset="-128"/>
              <a:buChar char="⃝"/>
              <a:defRPr/>
            </a:pPr>
            <a:endParaRPr lang="en-US" altLang="ja-JP" b="0" dirty="0">
              <a:solidFill>
                <a:schemeClr val="tx1"/>
              </a:solidFill>
            </a:endParaRPr>
          </a:p>
          <a:p>
            <a:pPr marL="342900" indent="-342900">
              <a:buFont typeface="Meiryo UI" panose="020B0604030504040204" pitchFamily="50" charset="-128"/>
              <a:buChar char="⃝"/>
              <a:defRPr/>
            </a:pPr>
            <a:r>
              <a:rPr lang="ja-JP" altLang="en-US" b="0" dirty="0">
                <a:solidFill>
                  <a:schemeClr val="tx1"/>
                </a:solidFill>
              </a:rPr>
              <a:t>活用に当たっては、具体的な</a:t>
            </a:r>
            <a:r>
              <a:rPr lang="en-US" altLang="ja-JP" b="0" dirty="0">
                <a:solidFill>
                  <a:schemeClr val="tx1"/>
                </a:solidFill>
              </a:rPr>
              <a:t>KPI（</a:t>
            </a:r>
            <a:r>
              <a:rPr lang="ja-JP" altLang="en-US" b="0" dirty="0">
                <a:solidFill>
                  <a:schemeClr val="tx1"/>
                </a:solidFill>
              </a:rPr>
              <a:t>重要業績評価指標）を設定するとともに、</a:t>
            </a:r>
            <a:r>
              <a:rPr lang="en-US" altLang="ja-JP" b="0" dirty="0">
                <a:solidFill>
                  <a:schemeClr val="tx1"/>
                </a:solidFill>
              </a:rPr>
              <a:t>PDCA</a:t>
            </a:r>
            <a:r>
              <a:rPr lang="ja-JP" altLang="en-US" b="0" dirty="0">
                <a:solidFill>
                  <a:schemeClr val="tx1"/>
                </a:solidFill>
              </a:rPr>
              <a:t>サイクルによる適切な事業実施を行うことが要件とされている。</a:t>
            </a:r>
            <a:endParaRPr dirty="0">
              <a:solidFill>
                <a:schemeClr val="tx1"/>
              </a:solidFill>
            </a:endParaRPr>
          </a:p>
        </p:txBody>
      </p:sp>
    </p:spTree>
    <p:extLst>
      <p:ext uri="{BB962C8B-B14F-4D97-AF65-F5344CB8AC3E}">
        <p14:creationId xmlns:p14="http://schemas.microsoft.com/office/powerpoint/2010/main" val="36171270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29" name="正方形/長方形 67"/>
          <p:cNvSpPr/>
          <p:nvPr/>
        </p:nvSpPr>
        <p:spPr>
          <a:xfrm>
            <a:off x="4680565" y="1324129"/>
            <a:ext cx="4284000" cy="5311802"/>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130" name="Rectangle 128"/>
          <p:cNvSpPr>
            <a:spLocks noChangeArrowheads="1"/>
          </p:cNvSpPr>
          <p:nvPr/>
        </p:nvSpPr>
        <p:spPr>
          <a:xfrm flipV="1">
            <a:off x="-9934" y="720664"/>
            <a:ext cx="9151740" cy="59235"/>
          </a:xfrm>
          <a:prstGeom prst="rect">
            <a:avLst/>
          </a:prstGeom>
          <a:gradFill rotWithShape="1">
            <a:gsLst>
              <a:gs pos="0">
                <a:srgbClr val="3366FF"/>
              </a:gs>
              <a:gs pos="100000">
                <a:schemeClr val="bg1"/>
              </a:gs>
            </a:gsLst>
            <a:lin ang="0" scaled="1"/>
            <a:tileRect/>
          </a:gradFill>
          <a:ln>
            <a:noFill/>
          </a:ln>
        </p:spPr>
        <p:txBody>
          <a:bodyPr rot="10800000" wrap="none" lIns="63074" tIns="31539" rIns="63074" bIns="31539" anchor="ctr"/>
          <a:lstStyle/>
          <a:p>
            <a:pPr defTabSz="843511">
              <a:defRPr/>
            </a:pPr>
            <a:endParaRPr lang="ja-JP" altLang="ja-JP" sz="1015"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31" name="正方形/長方形 55"/>
          <p:cNvSpPr/>
          <p:nvPr/>
        </p:nvSpPr>
        <p:spPr>
          <a:xfrm>
            <a:off x="8706545" y="-713"/>
            <a:ext cx="424285" cy="307777"/>
          </a:xfrm>
          <a:prstGeom prst="rect">
            <a:avLst/>
          </a:prstGeom>
        </p:spPr>
        <p:txBody>
          <a:bodyPr wrap="square">
            <a:spAutoFit/>
          </a:bodyPr>
          <a:lstStyle/>
          <a:p>
            <a:pPr algn="ctr"/>
            <a:r>
              <a:rPr lang="ja-JP" altLang="en-US" sz="1400" dirty="0">
                <a:solidFill>
                  <a:schemeClr val="bg2">
                    <a:lumMod val="50000"/>
                  </a:schemeClr>
                </a:solidFill>
                <a:latin typeface="Meiryo UI" panose="020B0604030504040204" pitchFamily="50" charset="-128"/>
                <a:ea typeface="Meiryo UI" panose="020B0604030504040204" pitchFamily="50" charset="-128"/>
              </a:rPr>
              <a:t>２</a:t>
            </a:r>
          </a:p>
        </p:txBody>
      </p:sp>
      <p:sp>
        <p:nvSpPr>
          <p:cNvPr id="1132" name="タイトル 2"/>
          <p:cNvSpPr txBox="1"/>
          <p:nvPr/>
        </p:nvSpPr>
        <p:spPr>
          <a:xfrm>
            <a:off x="-11830" y="237680"/>
            <a:ext cx="9143387" cy="453712"/>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defRPr/>
            </a:pPr>
            <a:r>
              <a:rPr lang="ja-JP" altLang="en-US" b="0" dirty="0">
                <a:solidFill>
                  <a:schemeClr val="tx1"/>
                </a:solidFill>
              </a:rPr>
              <a:t>２　デジ田交付金（地方創生推進タイプ）について</a:t>
            </a:r>
            <a:endParaRPr lang="ja-JP" altLang="en-US" sz="2800" b="0" dirty="0">
              <a:solidFill>
                <a:schemeClr val="tx1"/>
              </a:solidFill>
            </a:endParaRPr>
          </a:p>
        </p:txBody>
      </p:sp>
      <p:sp>
        <p:nvSpPr>
          <p:cNvPr id="1133" name="正方形/長方形 39"/>
          <p:cNvSpPr/>
          <p:nvPr/>
        </p:nvSpPr>
        <p:spPr>
          <a:xfrm>
            <a:off x="190189" y="1324129"/>
            <a:ext cx="4284000" cy="5311802"/>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134" name="正方形/長方形 41"/>
          <p:cNvSpPr/>
          <p:nvPr/>
        </p:nvSpPr>
        <p:spPr>
          <a:xfrm>
            <a:off x="190188" y="1108128"/>
            <a:ext cx="4284000" cy="394101"/>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bg1"/>
                </a:solidFill>
                <a:latin typeface="Meiryo UI" panose="020B0604030504040204" pitchFamily="50" charset="-128"/>
                <a:ea typeface="Meiryo UI" panose="020B0604030504040204" pitchFamily="50" charset="-128"/>
              </a:rPr>
              <a:t>制度概要・目的</a:t>
            </a:r>
          </a:p>
        </p:txBody>
      </p:sp>
      <p:sp>
        <p:nvSpPr>
          <p:cNvPr id="1135" name="正方形/長方形 66"/>
          <p:cNvSpPr/>
          <p:nvPr/>
        </p:nvSpPr>
        <p:spPr>
          <a:xfrm>
            <a:off x="4680565" y="1102710"/>
            <a:ext cx="4284000" cy="394101"/>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bg1"/>
                </a:solidFill>
                <a:latin typeface="Meiryo UI" panose="020B0604030504040204" pitchFamily="50" charset="-128"/>
                <a:ea typeface="Meiryo UI" panose="020B0604030504040204" pitchFamily="50" charset="-128"/>
              </a:rPr>
              <a:t>対象事業等</a:t>
            </a:r>
          </a:p>
        </p:txBody>
      </p:sp>
      <p:sp>
        <p:nvSpPr>
          <p:cNvPr id="1136" name="正方形/長方形 68"/>
          <p:cNvSpPr/>
          <p:nvPr/>
        </p:nvSpPr>
        <p:spPr>
          <a:xfrm>
            <a:off x="190188" y="1624162"/>
            <a:ext cx="4284000" cy="1476435"/>
          </a:xfrm>
          <a:prstGeom prst="rect">
            <a:avLst/>
          </a:prstGeom>
        </p:spPr>
        <p:txBody>
          <a:bodyPr wrap="square">
            <a:spAutoFit/>
          </a:bodyPr>
          <a:lstStyle/>
          <a:p>
            <a:pPr marL="285750" lvl="0" indent="-285750">
              <a:buFont typeface="Arial" panose="020B0604020202020204" pitchFamily="34" charset="0"/>
              <a:buChar char="•"/>
            </a:pPr>
            <a:r>
              <a:rPr lang="ja-JP" altLang="en-US" sz="1600" dirty="0">
                <a:solidFill>
                  <a:schemeClr val="tx1"/>
                </a:solidFill>
                <a:latin typeface="Meiryo UI" panose="020B0604030504040204" pitchFamily="50" charset="-128"/>
                <a:ea typeface="Meiryo UI" panose="020B0604030504040204" pitchFamily="50" charset="-128"/>
              </a:rPr>
              <a:t>デジタルの活用などによる観光や農林水産業の振興等の地方創生に資する取組</a:t>
            </a:r>
            <a:r>
              <a:rPr lang="en-US" altLang="ja-JP" sz="1600" dirty="0">
                <a:solidFill>
                  <a:schemeClr val="tx1"/>
                </a:solidFill>
                <a:latin typeface="Meiryo UI" panose="020B0604030504040204" pitchFamily="50" charset="-128"/>
                <a:ea typeface="Meiryo UI" panose="020B0604030504040204" pitchFamily="50" charset="-128"/>
              </a:rPr>
              <a:t>(</a:t>
            </a:r>
            <a:r>
              <a:rPr lang="ja-JP" altLang="en-US" sz="1600" b="1" u="sng"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主にソフト事業</a:t>
            </a:r>
            <a:r>
              <a:rPr lang="en-US" altLang="ja-JP" sz="1600" dirty="0">
                <a:solidFill>
                  <a:schemeClr val="tx1"/>
                </a:solidFill>
                <a:latin typeface="Meiryo UI" panose="020B0604030504040204" pitchFamily="50" charset="-128"/>
                <a:ea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rPr>
              <a:t>を支援</a:t>
            </a:r>
            <a:endParaRPr lang="en-US" altLang="ja-JP" sz="1600" dirty="0">
              <a:solidFill>
                <a:schemeClr val="tx1"/>
              </a:solidFill>
              <a:latin typeface="Meiryo UI" panose="020B0604030504040204" pitchFamily="50" charset="-128"/>
              <a:ea typeface="Meiryo UI" panose="020B0604030504040204" pitchFamily="50" charset="-128"/>
            </a:endParaRPr>
          </a:p>
          <a:p>
            <a:pPr marL="285750" lvl="0" indent="-285750">
              <a:spcBef>
                <a:spcPts val="1200"/>
              </a:spcBef>
              <a:buFont typeface="Arial" panose="020B0604020202020204" pitchFamily="34" charset="0"/>
              <a:buChar char="•"/>
            </a:pPr>
            <a:r>
              <a:rPr lang="ja-JP" altLang="en-US" sz="1600" dirty="0">
                <a:solidFill>
                  <a:schemeClr val="tx1"/>
                </a:solidFill>
                <a:latin typeface="Meiryo UI" panose="020B0604030504040204" pitchFamily="50" charset="-128"/>
                <a:ea typeface="Meiryo UI" panose="020B0604030504040204" pitchFamily="50" charset="-128"/>
              </a:rPr>
              <a:t>地域再生法に基づく法定補助の交付金として、安定的な制度及び運用を確保</a:t>
            </a:r>
            <a:endParaRPr lang="en-US" altLang="ja-JP" sz="1600" dirty="0">
              <a:solidFill>
                <a:schemeClr val="tx1"/>
              </a:solidFill>
              <a:latin typeface="Meiryo UI" panose="020B0604030504040204" pitchFamily="50" charset="-128"/>
              <a:ea typeface="Meiryo UI" panose="020B0604030504040204" pitchFamily="50" charset="-128"/>
            </a:endParaRPr>
          </a:p>
        </p:txBody>
      </p:sp>
      <p:grpSp>
        <p:nvGrpSpPr>
          <p:cNvPr id="1137" name="グループ化 19"/>
          <p:cNvGrpSpPr/>
          <p:nvPr/>
        </p:nvGrpSpPr>
        <p:grpSpPr>
          <a:xfrm>
            <a:off x="456299" y="5077758"/>
            <a:ext cx="3768785" cy="783264"/>
            <a:chOff x="444138" y="3142379"/>
            <a:chExt cx="3768785" cy="783264"/>
          </a:xfrm>
        </p:grpSpPr>
        <p:sp>
          <p:nvSpPr>
            <p:cNvPr id="1138" name="正方形/長方形 18"/>
            <p:cNvSpPr/>
            <p:nvPr/>
          </p:nvSpPr>
          <p:spPr>
            <a:xfrm>
              <a:off x="444138" y="3142379"/>
              <a:ext cx="1358537" cy="783264"/>
            </a:xfrm>
            <a:prstGeom prst="rect">
              <a:avLst/>
            </a:prstGeom>
            <a:solidFill>
              <a:schemeClr val="accent5">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具体的な</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r>
                <a:rPr kumimoji="1" lang="ja-JP" altLang="en-US" sz="1200" dirty="0">
                  <a:solidFill>
                    <a:schemeClr val="tx1"/>
                  </a:solidFill>
                  <a:latin typeface="Meiryo UI" panose="020B0604030504040204" pitchFamily="50" charset="-128"/>
                  <a:ea typeface="Meiryo UI" panose="020B0604030504040204" pitchFamily="50" charset="-128"/>
                </a:rPr>
                <a:t>「成果目標</a:t>
              </a:r>
              <a:r>
                <a:rPr kumimoji="1" lang="en-US" altLang="ja-JP" sz="1200" dirty="0">
                  <a:solidFill>
                    <a:schemeClr val="tx1"/>
                  </a:solidFill>
                  <a:latin typeface="Meiryo UI" panose="020B0604030504040204" pitchFamily="50" charset="-128"/>
                  <a:ea typeface="Meiryo UI" panose="020B0604030504040204" pitchFamily="50" charset="-128"/>
                </a:rPr>
                <a:t>(KPI</a:t>
              </a:r>
              <a:r>
                <a:rPr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」の設定</a:t>
              </a:r>
            </a:p>
          </p:txBody>
        </p:sp>
        <p:sp>
          <p:nvSpPr>
            <p:cNvPr id="1139" name="正方形/長方形 72"/>
            <p:cNvSpPr/>
            <p:nvPr/>
          </p:nvSpPr>
          <p:spPr>
            <a:xfrm>
              <a:off x="2854386" y="3142379"/>
              <a:ext cx="1358537" cy="783264"/>
            </a:xfrm>
            <a:prstGeom prst="rect">
              <a:avLst/>
            </a:prstGeom>
            <a:solidFill>
              <a:schemeClr val="accent5">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a:solidFill>
                    <a:schemeClr val="tx1"/>
                  </a:solidFill>
                  <a:latin typeface="Meiryo UI" panose="020B0604030504040204" pitchFamily="50" charset="-128"/>
                  <a:ea typeface="Meiryo UI" panose="020B0604030504040204" pitchFamily="50" charset="-128"/>
                </a:rPr>
                <a:t>PDCA</a:t>
              </a:r>
              <a:r>
                <a:rPr lang="ja-JP" altLang="en-US" sz="1200" dirty="0">
                  <a:solidFill>
                    <a:schemeClr val="tx1"/>
                  </a:solidFill>
                  <a:latin typeface="Meiryo UI" panose="020B0604030504040204" pitchFamily="50" charset="-128"/>
                  <a:ea typeface="Meiryo UI" panose="020B0604030504040204" pitchFamily="50" charset="-128"/>
                </a:rPr>
                <a:t>サイクルの</a:t>
              </a:r>
              <a:endParaRPr lang="en-US" altLang="ja-JP" sz="1200" dirty="0">
                <a:solidFill>
                  <a:schemeClr val="tx1"/>
                </a:solidFill>
                <a:latin typeface="Meiryo UI" panose="020B0604030504040204" pitchFamily="50" charset="-128"/>
                <a:ea typeface="Meiryo UI" panose="020B0604030504040204" pitchFamily="50" charset="-128"/>
              </a:endParaRPr>
            </a:p>
            <a:p>
              <a:pPr algn="ctr"/>
              <a:r>
                <a:rPr lang="ja-JP" altLang="en-US" sz="1200" dirty="0">
                  <a:solidFill>
                    <a:schemeClr val="tx1"/>
                  </a:solidFill>
                  <a:latin typeface="Meiryo UI" panose="020B0604030504040204" pitchFamily="50" charset="-128"/>
                  <a:ea typeface="Meiryo UI" panose="020B0604030504040204" pitchFamily="50" charset="-128"/>
                </a:rPr>
                <a:t>確立</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1140" name="右矢印 73"/>
            <p:cNvSpPr/>
            <p:nvPr/>
          </p:nvSpPr>
          <p:spPr>
            <a:xfrm>
              <a:off x="1922944" y="3201243"/>
              <a:ext cx="828000" cy="339633"/>
            </a:xfrm>
            <a:prstGeom prst="rightArrow">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1" name="右矢印 75"/>
            <p:cNvSpPr/>
            <p:nvPr/>
          </p:nvSpPr>
          <p:spPr>
            <a:xfrm rot="10800000">
              <a:off x="1925313" y="3568061"/>
              <a:ext cx="828000" cy="339633"/>
            </a:xfrm>
            <a:prstGeom prst="rightArrow">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42" name="正方形/長方形 77"/>
          <p:cNvSpPr/>
          <p:nvPr/>
        </p:nvSpPr>
        <p:spPr>
          <a:xfrm>
            <a:off x="4800751" y="1640442"/>
            <a:ext cx="3905794" cy="306884"/>
          </a:xfrm>
          <a:prstGeom prst="rect">
            <a:avLst/>
          </a:prstGeom>
        </p:spPr>
        <p:txBody>
          <a:bodyPr wrap="square">
            <a:spAutoFit/>
          </a:bodyPr>
          <a:lstStyle/>
          <a:p>
            <a:pPr lvl="0"/>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対象事業等</a:t>
            </a:r>
            <a:r>
              <a:rPr lang="en-US" altLang="ja-JP" sz="1400" dirty="0">
                <a:solidFill>
                  <a:schemeClr val="tx1"/>
                </a:solidFill>
                <a:latin typeface="Meiryo UI" panose="020B0604030504040204" pitchFamily="50" charset="-128"/>
                <a:ea typeface="Meiryo UI" panose="020B0604030504040204" pitchFamily="50" charset="-128"/>
              </a:rPr>
              <a:t>】</a:t>
            </a:r>
            <a:endParaRPr>
              <a:solidFill>
                <a:schemeClr val="tx1"/>
              </a:solidFill>
            </a:endParaRPr>
          </a:p>
        </p:txBody>
      </p:sp>
      <p:sp>
        <p:nvSpPr>
          <p:cNvPr id="1143" name="正方形/長方形 78"/>
          <p:cNvSpPr/>
          <p:nvPr/>
        </p:nvSpPr>
        <p:spPr>
          <a:xfrm>
            <a:off x="4882705" y="1937183"/>
            <a:ext cx="4033857" cy="953214"/>
          </a:xfrm>
          <a:prstGeom prst="rect">
            <a:avLst/>
          </a:prstGeom>
        </p:spPr>
        <p:txBody>
          <a:bodyPr wrap="square">
            <a:spAutoFit/>
          </a:bodyPr>
          <a:lstStyle/>
          <a:p>
            <a:pPr marL="0" lvl="0" indent="0">
              <a:buNone/>
            </a:pPr>
            <a:r>
              <a:rPr lang="ja-JP" altLang="en-US" sz="1400" u="sng" dirty="0">
                <a:solidFill>
                  <a:schemeClr val="tx1"/>
                </a:solidFill>
                <a:latin typeface="Meiryo UI" panose="020B0604030504040204" pitchFamily="50" charset="-128"/>
                <a:ea typeface="Meiryo UI" panose="020B0604030504040204" pitchFamily="50" charset="-128"/>
              </a:rPr>
              <a:t>自立性、官民協働、地域間連携、政策間連携、デジタル社会の形成への寄与等の要素を有する取組等(先駆型・Society5.0型：最長５年間、横展開型：最長３年間)</a:t>
            </a:r>
            <a:endParaRPr lang="en-US" altLang="ja-JP" sz="1400" u="sng" dirty="0">
              <a:solidFill>
                <a:schemeClr val="tx1"/>
              </a:solidFill>
              <a:latin typeface="Meiryo UI" panose="020B0604030504040204" pitchFamily="50" charset="-128"/>
              <a:ea typeface="Meiryo UI" panose="020B0604030504040204" pitchFamily="50" charset="-128"/>
            </a:endParaRPr>
          </a:p>
        </p:txBody>
      </p:sp>
      <p:sp>
        <p:nvSpPr>
          <p:cNvPr id="1144" name="正方形/長方形 79"/>
          <p:cNvSpPr/>
          <p:nvPr/>
        </p:nvSpPr>
        <p:spPr>
          <a:xfrm>
            <a:off x="5268085" y="3257349"/>
            <a:ext cx="3108960" cy="461665"/>
          </a:xfrm>
          <a:prstGeom prst="rect">
            <a:avLst/>
          </a:prstGeom>
        </p:spPr>
        <p:txBody>
          <a:bodyPr wrap="square">
            <a:spAutoFit/>
          </a:bodyPr>
          <a:lstStyle/>
          <a:p>
            <a:r>
              <a:rPr lang="ja-JP" altLang="en-US" sz="1200" dirty="0">
                <a:latin typeface="Meiryo UI" panose="020B0604030504040204" pitchFamily="50" charset="-128"/>
                <a:ea typeface="Meiryo UI" panose="020B0604030504040204" pitchFamily="50" charset="-128"/>
              </a:rPr>
              <a:t>農林</a:t>
            </a:r>
            <a:r>
              <a:rPr lang="ja-JP" altLang="en-US" sz="1200" dirty="0" smtClean="0">
                <a:latin typeface="Meiryo UI" panose="020B0604030504040204" pitchFamily="50" charset="-128"/>
                <a:ea typeface="Meiryo UI" panose="020B0604030504040204" pitchFamily="50" charset="-128"/>
              </a:rPr>
              <a:t>水産、観光振興、</a:t>
            </a:r>
            <a:r>
              <a:rPr lang="ja-JP" altLang="en-US" sz="1200" dirty="0">
                <a:latin typeface="Meiryo UI" panose="020B0604030504040204" pitchFamily="50" charset="-128"/>
                <a:ea typeface="Meiryo UI" panose="020B0604030504040204" pitchFamily="50" charset="-128"/>
              </a:rPr>
              <a:t>ローカルイノベーション、地方への人の流れ、働き方</a:t>
            </a:r>
            <a:r>
              <a:rPr lang="ja-JP" altLang="en-US" sz="1200" dirty="0" smtClean="0">
                <a:latin typeface="Meiryo UI" panose="020B0604030504040204" pitchFamily="50" charset="-128"/>
                <a:ea typeface="Meiryo UI" panose="020B0604030504040204" pitchFamily="50" charset="-128"/>
              </a:rPr>
              <a:t>改革、　まちづくり</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1145" name="正方形/長方形 80"/>
          <p:cNvSpPr/>
          <p:nvPr/>
        </p:nvSpPr>
        <p:spPr>
          <a:xfrm>
            <a:off x="5008443" y="2998676"/>
            <a:ext cx="1115406" cy="276999"/>
          </a:xfrm>
          <a:prstGeom prst="rect">
            <a:avLst/>
          </a:prstGeom>
        </p:spPr>
        <p:txBody>
          <a:bodyPr wrap="square">
            <a:spAutoFit/>
          </a:bodyPr>
          <a:lstStyle/>
          <a:p>
            <a:pPr lvl="0"/>
            <a:r>
              <a:rPr lang="ja-JP" altLang="en-US" sz="1200" dirty="0">
                <a:latin typeface="Meiryo UI" panose="020B0604030504040204" pitchFamily="50" charset="-128"/>
                <a:ea typeface="Meiryo UI" panose="020B0604030504040204" pitchFamily="50" charset="-128"/>
              </a:rPr>
              <a:t>事業</a:t>
            </a:r>
            <a:r>
              <a:rPr lang="ja-JP" altLang="en-US" sz="1200" dirty="0" smtClean="0">
                <a:latin typeface="Meiryo UI" panose="020B0604030504040204" pitchFamily="50" charset="-128"/>
                <a:ea typeface="Meiryo UI" panose="020B0604030504040204" pitchFamily="50" charset="-128"/>
              </a:rPr>
              <a:t>分野例）</a:t>
            </a:r>
            <a:endParaRPr lang="en-US" altLang="ja-JP" sz="1200" dirty="0" smtClean="0">
              <a:latin typeface="Meiryo UI" panose="020B0604030504040204" pitchFamily="50" charset="-128"/>
              <a:ea typeface="Meiryo UI" panose="020B0604030504040204" pitchFamily="50" charset="-128"/>
            </a:endParaRPr>
          </a:p>
        </p:txBody>
      </p:sp>
      <p:grpSp>
        <p:nvGrpSpPr>
          <p:cNvPr id="1146" name="グループ化 22"/>
          <p:cNvGrpSpPr/>
          <p:nvPr/>
        </p:nvGrpSpPr>
        <p:grpSpPr>
          <a:xfrm>
            <a:off x="326571" y="3226527"/>
            <a:ext cx="4023360" cy="1188719"/>
            <a:chOff x="326571" y="3174275"/>
            <a:chExt cx="4023360" cy="1188719"/>
          </a:xfrm>
        </p:grpSpPr>
        <p:grpSp>
          <p:nvGrpSpPr>
            <p:cNvPr id="1147" name="グループ化 20"/>
            <p:cNvGrpSpPr/>
            <p:nvPr/>
          </p:nvGrpSpPr>
          <p:grpSpPr>
            <a:xfrm>
              <a:off x="379291" y="3223423"/>
              <a:ext cx="3905794" cy="963856"/>
              <a:chOff x="386415" y="4627049"/>
              <a:chExt cx="3905794" cy="963856"/>
            </a:xfrm>
          </p:grpSpPr>
          <p:grpSp>
            <p:nvGrpSpPr>
              <p:cNvPr id="1148" name="グループ化 17"/>
              <p:cNvGrpSpPr/>
              <p:nvPr/>
            </p:nvGrpSpPr>
            <p:grpSpPr>
              <a:xfrm>
                <a:off x="470261" y="4928553"/>
                <a:ext cx="3762104" cy="662352"/>
                <a:chOff x="535576" y="4157842"/>
                <a:chExt cx="3762104" cy="662352"/>
              </a:xfrm>
            </p:grpSpPr>
            <p:sp>
              <p:nvSpPr>
                <p:cNvPr id="1149" name="角丸四角形 13"/>
                <p:cNvSpPr/>
                <p:nvPr/>
              </p:nvSpPr>
              <p:spPr>
                <a:xfrm>
                  <a:off x="535576" y="4284618"/>
                  <a:ext cx="666206" cy="535576"/>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latin typeface="Meiryo UI" panose="020B0604030504040204" pitchFamily="50" charset="-128"/>
                      <a:ea typeface="Meiryo UI" panose="020B0604030504040204" pitchFamily="50" charset="-128"/>
                    </a:rPr>
                    <a:t>国</a:t>
                  </a:r>
                </a:p>
              </p:txBody>
            </p:sp>
            <p:sp>
              <p:nvSpPr>
                <p:cNvPr id="1150" name="角丸四角形 70"/>
                <p:cNvSpPr/>
                <p:nvPr/>
              </p:nvSpPr>
              <p:spPr>
                <a:xfrm>
                  <a:off x="2939143" y="4284618"/>
                  <a:ext cx="1358537" cy="535576"/>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Meiryo UI" panose="020B0604030504040204" pitchFamily="50" charset="-128"/>
                      <a:ea typeface="Meiryo UI" panose="020B0604030504040204" pitchFamily="50" charset="-128"/>
                    </a:rPr>
                    <a:t>都道府県</a:t>
                  </a:r>
                  <a:endParaRPr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市町村</a:t>
                  </a:r>
                </a:p>
              </p:txBody>
            </p:sp>
            <p:sp>
              <p:nvSpPr>
                <p:cNvPr id="1151" name="右矢印 14"/>
                <p:cNvSpPr/>
                <p:nvPr/>
              </p:nvSpPr>
              <p:spPr>
                <a:xfrm>
                  <a:off x="1381475" y="4474030"/>
                  <a:ext cx="1413975" cy="339633"/>
                </a:xfrm>
                <a:prstGeom prst="rightArrow">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2" name="正方形/長方形 71"/>
                <p:cNvSpPr/>
                <p:nvPr/>
              </p:nvSpPr>
              <p:spPr>
                <a:xfrm>
                  <a:off x="1267097" y="4157842"/>
                  <a:ext cx="1907178" cy="276106"/>
                </a:xfrm>
                <a:prstGeom prst="rect">
                  <a:avLst/>
                </a:prstGeom>
              </p:spPr>
              <p:txBody>
                <a:bodyPr wrap="square">
                  <a:spAutoFit/>
                </a:bodyPr>
                <a:lstStyle/>
                <a:p>
                  <a:pPr lvl="0"/>
                  <a:r>
                    <a:rPr lang="ja-JP" altLang="en-US" sz="1200" dirty="0">
                      <a:solidFill>
                        <a:schemeClr val="tx1"/>
                      </a:solidFill>
                      <a:latin typeface="Meiryo UI" panose="020B0604030504040204" pitchFamily="50" charset="-128"/>
                      <a:ea typeface="Meiryo UI" panose="020B0604030504040204" pitchFamily="50" charset="-128"/>
                    </a:rPr>
                    <a:t>交付金（補助率 </a:t>
                  </a:r>
                  <a:r>
                    <a:rPr lang="en-US" altLang="ja-JP" sz="1200" dirty="0">
                      <a:solidFill>
                        <a:schemeClr val="tx1"/>
                      </a:solidFill>
                      <a:latin typeface="Meiryo UI" panose="020B0604030504040204" pitchFamily="50" charset="-128"/>
                      <a:ea typeface="Meiryo UI" panose="020B0604030504040204" pitchFamily="50" charset="-128"/>
                    </a:rPr>
                    <a:t>1/2</a:t>
                  </a:r>
                  <a:r>
                    <a:rPr lang="ja-JP" altLang="en-US" sz="1200" dirty="0">
                      <a:solidFill>
                        <a:schemeClr val="tx1"/>
                      </a:solidFill>
                      <a:latin typeface="Meiryo UI" panose="020B0604030504040204" pitchFamily="50" charset="-128"/>
                      <a:ea typeface="Meiryo UI" panose="020B0604030504040204" pitchFamily="50" charset="-128"/>
                    </a:rPr>
                    <a:t>）</a:t>
                  </a:r>
                  <a:endParaRPr lang="en-US" altLang="ja-JP" sz="1200" dirty="0">
                    <a:solidFill>
                      <a:schemeClr val="tx1"/>
                    </a:solidFill>
                    <a:latin typeface="Meiryo UI" panose="020B0604030504040204" pitchFamily="50" charset="-128"/>
                    <a:ea typeface="Meiryo UI" panose="020B0604030504040204" pitchFamily="50" charset="-128"/>
                  </a:endParaRPr>
                </a:p>
              </p:txBody>
            </p:sp>
          </p:grpSp>
          <p:sp>
            <p:nvSpPr>
              <p:cNvPr id="1153" name="正方形/長方形 76"/>
              <p:cNvSpPr/>
              <p:nvPr/>
            </p:nvSpPr>
            <p:spPr>
              <a:xfrm>
                <a:off x="386415" y="4627049"/>
                <a:ext cx="3905794" cy="306884"/>
              </a:xfrm>
              <a:prstGeom prst="rect">
                <a:avLst/>
              </a:prstGeom>
            </p:spPr>
            <p:txBody>
              <a:bodyPr wrap="square">
                <a:spAutoFit/>
              </a:bodyPr>
              <a:lstStyle/>
              <a:p>
                <a:pPr lvl="0"/>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資金の流れ</a:t>
                </a:r>
                <a:r>
                  <a:rPr lang="en-US" altLang="ja-JP" sz="1400" dirty="0">
                    <a:solidFill>
                      <a:schemeClr val="tx1"/>
                    </a:solidFill>
                    <a:latin typeface="Meiryo UI" panose="020B0604030504040204" pitchFamily="50" charset="-128"/>
                    <a:ea typeface="Meiryo UI" panose="020B0604030504040204" pitchFamily="50" charset="-128"/>
                  </a:rPr>
                  <a:t>】</a:t>
                </a:r>
                <a:endParaRPr>
                  <a:solidFill>
                    <a:schemeClr val="tx1"/>
                  </a:solidFill>
                </a:endParaRPr>
              </a:p>
            </p:txBody>
          </p:sp>
        </p:grpSp>
        <p:sp>
          <p:nvSpPr>
            <p:cNvPr id="1154" name="正方形/長方形 21"/>
            <p:cNvSpPr/>
            <p:nvPr/>
          </p:nvSpPr>
          <p:spPr>
            <a:xfrm>
              <a:off x="326571" y="3174275"/>
              <a:ext cx="4023360" cy="1188719"/>
            </a:xfrm>
            <a:prstGeom prst="rect">
              <a:avLst/>
            </a:prstGeom>
            <a:noFill/>
            <a:ln>
              <a:solidFill>
                <a:schemeClr val="bg2">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155" name="グループ化 83"/>
          <p:cNvGrpSpPr/>
          <p:nvPr/>
        </p:nvGrpSpPr>
        <p:grpSpPr>
          <a:xfrm>
            <a:off x="320508" y="4631247"/>
            <a:ext cx="4023360" cy="1495233"/>
            <a:chOff x="326571" y="3174275"/>
            <a:chExt cx="4023360" cy="1188719"/>
          </a:xfrm>
        </p:grpSpPr>
        <p:sp>
          <p:nvSpPr>
            <p:cNvPr id="1156" name="正方形/長方形 87"/>
            <p:cNvSpPr/>
            <p:nvPr/>
          </p:nvSpPr>
          <p:spPr>
            <a:xfrm>
              <a:off x="379291" y="3223423"/>
              <a:ext cx="3905794" cy="243975"/>
            </a:xfrm>
            <a:prstGeom prst="rect">
              <a:avLst/>
            </a:prstGeom>
          </p:spPr>
          <p:txBody>
            <a:bodyPr wrap="square">
              <a:spAutoFit/>
            </a:bodyPr>
            <a:lstStyle/>
            <a:p>
              <a:pPr lvl="0"/>
              <a:r>
                <a:rPr lang="en-US" altLang="ja-JP" sz="1400" dirty="0">
                  <a:latin typeface="Meiryo UI" panose="020B0604030504040204" pitchFamily="50" charset="-128"/>
                  <a:ea typeface="Meiryo UI" panose="020B0604030504040204" pitchFamily="50" charset="-128"/>
                </a:rPr>
                <a:t>【PDCA</a:t>
              </a:r>
              <a:r>
                <a:rPr lang="ja-JP" altLang="en-US" sz="1400" dirty="0">
                  <a:latin typeface="Meiryo UI" panose="020B0604030504040204" pitchFamily="50" charset="-128"/>
                  <a:ea typeface="Meiryo UI" panose="020B0604030504040204" pitchFamily="50" charset="-128"/>
                </a:rPr>
                <a:t>サイクルによる事業実施</a:t>
              </a:r>
              <a:r>
                <a:rPr lang="en-US" altLang="ja-JP" sz="1400" dirty="0">
                  <a:latin typeface="Meiryo UI" panose="020B0604030504040204" pitchFamily="50" charset="-128"/>
                  <a:ea typeface="Meiryo UI" panose="020B0604030504040204" pitchFamily="50" charset="-128"/>
                </a:rPr>
                <a:t>】</a:t>
              </a:r>
              <a:endParaRPr dirty="0"/>
            </a:p>
          </p:txBody>
        </p:sp>
        <p:sp>
          <p:nvSpPr>
            <p:cNvPr id="1157" name="正方形/長方形 85"/>
            <p:cNvSpPr/>
            <p:nvPr/>
          </p:nvSpPr>
          <p:spPr>
            <a:xfrm>
              <a:off x="326571" y="3174275"/>
              <a:ext cx="4023360" cy="1188719"/>
            </a:xfrm>
            <a:prstGeom prst="rect">
              <a:avLst/>
            </a:prstGeom>
            <a:noFill/>
            <a:ln>
              <a:solidFill>
                <a:schemeClr val="bg2">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aphicFrame>
        <p:nvGraphicFramePr>
          <p:cNvPr id="1158" name="表 24"/>
          <p:cNvGraphicFramePr>
            <a:graphicFrameLocks noGrp="1"/>
          </p:cNvGraphicFramePr>
          <p:nvPr>
            <p:extLst>
              <p:ext uri="{D42A27DB-BD31-4B8C-83A1-F6EECF244321}">
                <p14:modId xmlns:p14="http://schemas.microsoft.com/office/powerpoint/2010/main" val="772456925"/>
              </p:ext>
            </p:extLst>
          </p:nvPr>
        </p:nvGraphicFramePr>
        <p:xfrm>
          <a:off x="4800751" y="4063183"/>
          <a:ext cx="4068001" cy="1918446"/>
        </p:xfrm>
        <a:graphic>
          <a:graphicData uri="http://schemas.openxmlformats.org/drawingml/2006/table">
            <a:tbl>
              <a:tblPr firstRow="1" bandRow="1">
                <a:tableStyleId>{5940675A-B579-460E-94D1-54222C63F5DA}</a:tableStyleId>
              </a:tblPr>
              <a:tblGrid>
                <a:gridCol w="1091303">
                  <a:extLst>
                    <a:ext uri="{9D8B030D-6E8A-4147-A177-3AD203B41FA5}"/>
                  </a:extLst>
                </a:gridCol>
                <a:gridCol w="1462335">
                  <a:extLst>
                    <a:ext uri="{9D8B030D-6E8A-4147-A177-3AD203B41FA5}"/>
                  </a:extLst>
                </a:gridCol>
                <a:gridCol w="1514363">
                  <a:extLst>
                    <a:ext uri="{9D8B030D-6E8A-4147-A177-3AD203B41FA5}"/>
                  </a:extLst>
                </a:gridCol>
              </a:tblGrid>
              <a:tr h="365124">
                <a:tc>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90638" marR="90638" marT="45319" marB="45319">
                    <a:lnTlToBr w="12700" cap="flat" cmpd="sng" algn="ctr">
                      <a:solidFill>
                        <a:schemeClr val="tx1"/>
                      </a:solidFill>
                      <a:prstDash val="solid"/>
                      <a:round/>
                      <a:headEnd type="none" w="med" len="med"/>
                      <a:tailEnd type="none" w="med" len="med"/>
                    </a:lnTlToBr>
                  </a:tcPr>
                </a:tc>
                <a:tc>
                  <a:txBody>
                    <a:bodyPr/>
                    <a:lstStyle/>
                    <a:p>
                      <a:pPr algn="ctr"/>
                      <a:r>
                        <a:rPr kumimoji="1" lang="ja-JP" altLang="en-US" sz="1100" dirty="0">
                          <a:solidFill>
                            <a:schemeClr val="tx1"/>
                          </a:solidFill>
                          <a:latin typeface="Meiryo UI" panose="020B0604030504040204" pitchFamily="50" charset="-128"/>
                          <a:ea typeface="Meiryo UI" panose="020B0604030504040204" pitchFamily="50" charset="-128"/>
                        </a:rPr>
                        <a:t>交付上限額</a:t>
                      </a:r>
                      <a:endParaRPr>
                        <a:solidFill>
                          <a:schemeClr val="tx1"/>
                        </a:solidFill>
                      </a:endParaRPr>
                    </a:p>
                  </a:txBody>
                  <a:tcPr marL="90638" marR="90638" marT="45319" marB="45319" anchor="ctr"/>
                </a:tc>
                <a:tc>
                  <a:txBody>
                    <a:bodyPr/>
                    <a:lstStyle/>
                    <a:p>
                      <a:pPr algn="ctr"/>
                      <a:r>
                        <a:rPr kumimoji="1" lang="ja-JP" altLang="en-US" sz="1100" dirty="0">
                          <a:solidFill>
                            <a:schemeClr val="tx1"/>
                          </a:solidFill>
                          <a:latin typeface="Meiryo UI" panose="020B0604030504040204" pitchFamily="50" charset="-128"/>
                          <a:ea typeface="Meiryo UI" panose="020B0604030504040204" pitchFamily="50" charset="-128"/>
                        </a:rPr>
                        <a:t>申請上限件数</a:t>
                      </a:r>
                      <a:endParaRPr>
                        <a:solidFill>
                          <a:schemeClr val="tx1"/>
                        </a:solidFill>
                      </a:endParaRPr>
                    </a:p>
                  </a:txBody>
                  <a:tcPr marL="90638" marR="90638" marT="45319" marB="45319" anchor="ctr"/>
                </a:tc>
                <a:extLst>
                  <a:ext uri="{0D108BD9-81ED-4DB2-BD59-A6C34878D82A}"/>
                </a:extLst>
              </a:tr>
              <a:tr h="517774">
                <a:tc>
                  <a:txBody>
                    <a:bodyPr/>
                    <a:lstStyle/>
                    <a:p>
                      <a:r>
                        <a:rPr kumimoji="1" lang="ja-JP" altLang="en-US" sz="1100" dirty="0">
                          <a:solidFill>
                            <a:schemeClr val="tx1"/>
                          </a:solidFill>
                          <a:latin typeface="Meiryo UI" panose="020B0604030504040204" pitchFamily="50" charset="-128"/>
                          <a:ea typeface="Meiryo UI" panose="020B0604030504040204" pitchFamily="50" charset="-128"/>
                        </a:rPr>
                        <a:t>都道府県</a:t>
                      </a:r>
                      <a:endParaRPr>
                        <a:solidFill>
                          <a:schemeClr val="tx1"/>
                        </a:solidFill>
                      </a:endParaRPr>
                    </a:p>
                  </a:txBody>
                  <a:tcPr marL="90638" marR="90638" marT="45319" marB="45319" anchor="ctr"/>
                </a:tc>
                <a:tc>
                  <a:txBody>
                    <a:bodyPr/>
                    <a:lstStyle/>
                    <a:p>
                      <a:pPr algn="l"/>
                      <a:r>
                        <a:rPr kumimoji="1" lang="ja-JP" altLang="en-US" sz="1100" dirty="0">
                          <a:solidFill>
                            <a:schemeClr val="tx1"/>
                          </a:solidFill>
                          <a:latin typeface="Meiryo UI" panose="020B0604030504040204" pitchFamily="50" charset="-128"/>
                          <a:ea typeface="Meiryo UI" panose="020B0604030504040204" pitchFamily="50" charset="-128"/>
                        </a:rPr>
                        <a:t>先駆　　</a:t>
                      </a:r>
                      <a:r>
                        <a:rPr kumimoji="1" lang="ja-JP" altLang="en-US" sz="1100" baseline="0" dirty="0">
                          <a:solidFill>
                            <a:schemeClr val="tx1"/>
                          </a:solidFill>
                          <a:latin typeface="Meiryo UI" panose="020B0604030504040204" pitchFamily="50" charset="-128"/>
                          <a:ea typeface="Meiryo UI" panose="020B0604030504040204" pitchFamily="50" charset="-128"/>
                        </a:rPr>
                        <a:t> </a:t>
                      </a:r>
                      <a:r>
                        <a:rPr kumimoji="1" lang="en-US" altLang="ja-JP" sz="1100" dirty="0">
                          <a:solidFill>
                            <a:schemeClr val="tx1"/>
                          </a:solidFill>
                          <a:latin typeface="Meiryo UI" panose="020B0604030504040204" pitchFamily="50" charset="-128"/>
                          <a:ea typeface="Meiryo UI" panose="020B0604030504040204" pitchFamily="50" charset="-128"/>
                        </a:rPr>
                        <a:t>3.0</a:t>
                      </a:r>
                      <a:r>
                        <a:rPr kumimoji="1" lang="ja-JP" altLang="en-US" sz="1100" dirty="0">
                          <a:solidFill>
                            <a:schemeClr val="tx1"/>
                          </a:solidFill>
                          <a:latin typeface="Meiryo UI" panose="020B0604030504040204" pitchFamily="50" charset="-128"/>
                          <a:ea typeface="Meiryo UI" panose="020B0604030504040204" pitchFamily="50" charset="-128"/>
                        </a:rPr>
                        <a:t>億円</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l"/>
                      <a:r>
                        <a:rPr kumimoji="1" lang="ja-JP" altLang="en-US" sz="1100" dirty="0">
                          <a:solidFill>
                            <a:schemeClr val="tx1"/>
                          </a:solidFill>
                          <a:latin typeface="Meiryo UI" panose="020B0604030504040204" pitchFamily="50" charset="-128"/>
                          <a:ea typeface="Meiryo UI" panose="020B0604030504040204" pitchFamily="50" charset="-128"/>
                        </a:rPr>
                        <a:t>横展開　</a:t>
                      </a:r>
                      <a:r>
                        <a:rPr kumimoji="1" lang="en-US" altLang="ja-JP" sz="1100" dirty="0">
                          <a:solidFill>
                            <a:schemeClr val="tx1"/>
                          </a:solidFill>
                          <a:latin typeface="Meiryo UI" panose="020B0604030504040204" pitchFamily="50" charset="-128"/>
                          <a:ea typeface="Meiryo UI" panose="020B0604030504040204" pitchFamily="50" charset="-128"/>
                        </a:rPr>
                        <a:t>1.0</a:t>
                      </a:r>
                      <a:r>
                        <a:rPr kumimoji="1" lang="ja-JP" altLang="en-US" sz="1100" dirty="0">
                          <a:solidFill>
                            <a:schemeClr val="tx1"/>
                          </a:solidFill>
                          <a:latin typeface="Meiryo UI" panose="020B0604030504040204" pitchFamily="50" charset="-128"/>
                          <a:ea typeface="Meiryo UI" panose="020B0604030504040204" pitchFamily="50" charset="-128"/>
                        </a:rPr>
                        <a:t>憶円</a:t>
                      </a:r>
                      <a:endParaRPr>
                        <a:solidFill>
                          <a:schemeClr val="tx1"/>
                        </a:solidFill>
                      </a:endParaRPr>
                    </a:p>
                  </a:txBody>
                  <a:tcPr marL="90638" marR="90638" marT="45319" marB="45319" anchor="ctr"/>
                </a:tc>
                <a:tc>
                  <a:txBody>
                    <a:bodyPr/>
                    <a:lstStyle/>
                    <a:p>
                      <a:pPr algn="l"/>
                      <a:r>
                        <a:rPr kumimoji="1" lang="ja-JP" altLang="en-US" sz="1100" dirty="0" smtClean="0">
                          <a:solidFill>
                            <a:schemeClr val="tx1"/>
                          </a:solidFill>
                          <a:latin typeface="Meiryo UI" panose="020B0604030504040204" pitchFamily="50" charset="-128"/>
                          <a:ea typeface="Meiryo UI" panose="020B0604030504040204" pitchFamily="50" charset="-128"/>
                        </a:rPr>
                        <a:t>原則４事業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90638" marR="90638" marT="45319" marB="45319" anchor="ctr"/>
                </a:tc>
                <a:extLst>
                  <a:ext uri="{0D108BD9-81ED-4DB2-BD59-A6C34878D82A}"/>
                </a:extLst>
              </a:tr>
              <a:tr h="517774">
                <a:tc>
                  <a:txBody>
                    <a:bodyPr/>
                    <a:lstStyle/>
                    <a:p>
                      <a:r>
                        <a:rPr kumimoji="1" lang="ja-JP" altLang="en-US" sz="1100" dirty="0">
                          <a:solidFill>
                            <a:schemeClr val="tx1"/>
                          </a:solidFill>
                          <a:latin typeface="Meiryo UI" panose="020B0604030504040204" pitchFamily="50" charset="-128"/>
                          <a:ea typeface="Meiryo UI" panose="020B0604030504040204" pitchFamily="50" charset="-128"/>
                        </a:rPr>
                        <a:t>中枢中核都市</a:t>
                      </a:r>
                      <a:endParaRPr>
                        <a:solidFill>
                          <a:schemeClr val="tx1"/>
                        </a:solidFill>
                      </a:endParaRPr>
                    </a:p>
                  </a:txBody>
                  <a:tcPr marL="90638" marR="90638" marT="45319" marB="45319"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先駆　　 </a:t>
                      </a: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2.5</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億円</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横展開　</a:t>
                      </a: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0.85</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憶円</a:t>
                      </a:r>
                      <a:endParaRPr>
                        <a:solidFill>
                          <a:schemeClr val="tx1"/>
                        </a:solidFill>
                      </a:endParaRPr>
                    </a:p>
                  </a:txBody>
                  <a:tcPr marL="90638" marR="90638" marT="45319" marB="45319"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原則３事業</a:t>
                      </a:r>
                      <a:endPar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90638" marR="90638" marT="45319" marB="45319" anchor="ctr"/>
                </a:tc>
                <a:extLst>
                  <a:ext uri="{0D108BD9-81ED-4DB2-BD59-A6C34878D82A}"/>
                </a:extLst>
              </a:tr>
              <a:tr h="517774">
                <a:tc>
                  <a:txBody>
                    <a:bodyPr/>
                    <a:lstStyle/>
                    <a:p>
                      <a:r>
                        <a:rPr kumimoji="1" lang="ja-JP" altLang="en-US" sz="1100" dirty="0">
                          <a:solidFill>
                            <a:schemeClr val="tx1"/>
                          </a:solidFill>
                          <a:latin typeface="Meiryo UI" panose="020B0604030504040204" pitchFamily="50" charset="-128"/>
                          <a:ea typeface="Meiryo UI" panose="020B0604030504040204" pitchFamily="50" charset="-128"/>
                        </a:rPr>
                        <a:t>市町村</a:t>
                      </a:r>
                      <a:endParaRPr>
                        <a:solidFill>
                          <a:schemeClr val="tx1"/>
                        </a:solidFill>
                      </a:endParaRPr>
                    </a:p>
                  </a:txBody>
                  <a:tcPr marL="90638" marR="90638" marT="45319" marB="45319"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先駆　　 </a:t>
                      </a: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2.0</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億円</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横展開　</a:t>
                      </a: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0.7</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憶円</a:t>
                      </a:r>
                      <a:endParaRPr>
                        <a:solidFill>
                          <a:schemeClr val="tx1"/>
                        </a:solidFill>
                      </a:endParaRPr>
                    </a:p>
                  </a:txBody>
                  <a:tcPr marL="90638" marR="90638" marT="45319" marB="45319"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原則２事業</a:t>
                      </a:r>
                      <a:endPar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90638" marR="90638" marT="45319" marB="45319" anchor="ctr"/>
                </a:tc>
                <a:extLst>
                  <a:ext uri="{0D108BD9-81ED-4DB2-BD59-A6C34878D82A}"/>
                </a:extLst>
              </a:tr>
            </a:tbl>
          </a:graphicData>
        </a:graphic>
      </p:graphicFrame>
      <p:sp>
        <p:nvSpPr>
          <p:cNvPr id="1159" name="正方形/長方形 1"/>
          <p:cNvSpPr/>
          <p:nvPr/>
        </p:nvSpPr>
        <p:spPr>
          <a:xfrm>
            <a:off x="4800752" y="6126480"/>
            <a:ext cx="4068000" cy="429994"/>
          </a:xfrm>
          <a:prstGeom prst="rect">
            <a:avLst/>
          </a:prstGeom>
        </p:spPr>
        <p:txBody>
          <a:bodyPr wrap="square">
            <a:spAutoFit/>
          </a:bodyPr>
          <a:lstStyle/>
          <a:p>
            <a:pPr marL="171450" indent="-171450">
              <a:buFont typeface="Meiryo UI" panose="020B0604030504040204" pitchFamily="50" charset="-128"/>
              <a:buChar char="※"/>
            </a:pPr>
            <a:r>
              <a:rPr lang="en-US" altLang="ja-JP" sz="1100" dirty="0">
                <a:solidFill>
                  <a:schemeClr val="tx1"/>
                </a:solidFill>
                <a:latin typeface="Meiryo UI" panose="020B0604030504040204" pitchFamily="50" charset="-128"/>
                <a:ea typeface="Meiryo UI" panose="020B0604030504040204" pitchFamily="50" charset="-128"/>
              </a:rPr>
              <a:t>Society5.0</a:t>
            </a:r>
            <a:r>
              <a:rPr lang="ja-JP" altLang="en-US" sz="1100" dirty="0">
                <a:solidFill>
                  <a:schemeClr val="tx1"/>
                </a:solidFill>
                <a:latin typeface="Meiryo UI" panose="020B0604030504040204" pitchFamily="50" charset="-128"/>
                <a:ea typeface="Meiryo UI" panose="020B0604030504040204" pitchFamily="50" charset="-128"/>
              </a:rPr>
              <a:t>タイプは都道府県・中枢中核都市・市町村ともに交付上限額 （国費）</a:t>
            </a:r>
            <a:r>
              <a:rPr lang="en-US" altLang="ja-JP" sz="1100" dirty="0">
                <a:solidFill>
                  <a:schemeClr val="tx1"/>
                </a:solidFill>
                <a:latin typeface="Meiryo UI" panose="020B0604030504040204" pitchFamily="50" charset="-128"/>
                <a:ea typeface="Meiryo UI" panose="020B0604030504040204" pitchFamily="50" charset="-128"/>
              </a:rPr>
              <a:t>3.0</a:t>
            </a:r>
            <a:r>
              <a:rPr lang="ja-JP" altLang="en-US" sz="1100" dirty="0">
                <a:solidFill>
                  <a:schemeClr val="tx1"/>
                </a:solidFill>
                <a:latin typeface="Meiryo UI" panose="020B0604030504040204" pitchFamily="50" charset="-128"/>
                <a:ea typeface="Meiryo UI" panose="020B0604030504040204" pitchFamily="50" charset="-128"/>
              </a:rPr>
              <a:t>億円、申請上限件数の枠外</a:t>
            </a:r>
            <a:endParaRPr dirty="0">
              <a:solidFill>
                <a:schemeClr val="tx1"/>
              </a:solidFill>
            </a:endParaRPr>
          </a:p>
        </p:txBody>
      </p:sp>
    </p:spTree>
    <p:extLst>
      <p:ext uri="{BB962C8B-B14F-4D97-AF65-F5344CB8AC3E}">
        <p14:creationId xmlns:p14="http://schemas.microsoft.com/office/powerpoint/2010/main" val="3302382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65" name="フリーフォーム 90"/>
          <p:cNvSpPr/>
          <p:nvPr/>
        </p:nvSpPr>
        <p:spPr>
          <a:xfrm>
            <a:off x="6736891" y="1904399"/>
            <a:ext cx="2259627" cy="1727009"/>
          </a:xfrm>
          <a:custGeom>
            <a:avLst/>
            <a:gdLst>
              <a:gd name="connsiteX0" fmla="*/ 0 w 2259627"/>
              <a:gd name="connsiteY0" fmla="*/ 0 h 1727009"/>
              <a:gd name="connsiteX1" fmla="*/ 2259627 w 2259627"/>
              <a:gd name="connsiteY1" fmla="*/ 0 h 1727009"/>
              <a:gd name="connsiteX2" fmla="*/ 2259627 w 2259627"/>
              <a:gd name="connsiteY2" fmla="*/ 1099061 h 1727009"/>
              <a:gd name="connsiteX3" fmla="*/ 1700030 w 2259627"/>
              <a:gd name="connsiteY3" fmla="*/ 1099061 h 1727009"/>
              <a:gd name="connsiteX4" fmla="*/ 553223 w 2259627"/>
              <a:gd name="connsiteY4" fmla="*/ 1727009 h 1727009"/>
              <a:gd name="connsiteX5" fmla="*/ 1008190 w 2259627"/>
              <a:gd name="connsiteY5" fmla="*/ 1099061 h 1727009"/>
              <a:gd name="connsiteX6" fmla="*/ 0 w 2259627"/>
              <a:gd name="connsiteY6" fmla="*/ 1099061 h 1727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59627" h="1727009">
                <a:moveTo>
                  <a:pt x="0" y="0"/>
                </a:moveTo>
                <a:lnTo>
                  <a:pt x="2259627" y="0"/>
                </a:lnTo>
                <a:lnTo>
                  <a:pt x="2259627" y="1099061"/>
                </a:lnTo>
                <a:lnTo>
                  <a:pt x="1700030" y="1099061"/>
                </a:lnTo>
                <a:lnTo>
                  <a:pt x="553223" y="1727009"/>
                </a:lnTo>
                <a:lnTo>
                  <a:pt x="1008190" y="1099061"/>
                </a:lnTo>
                <a:lnTo>
                  <a:pt x="0" y="1099061"/>
                </a:lnTo>
                <a:close/>
              </a:path>
            </a:pathLst>
          </a:cu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6" name="フリーフォーム 88"/>
          <p:cNvSpPr/>
          <p:nvPr/>
        </p:nvSpPr>
        <p:spPr>
          <a:xfrm>
            <a:off x="179513" y="5150893"/>
            <a:ext cx="8817006" cy="1655579"/>
          </a:xfrm>
          <a:custGeom>
            <a:avLst/>
            <a:gdLst>
              <a:gd name="connsiteX0" fmla="*/ 4386423 w 8817006"/>
              <a:gd name="connsiteY0" fmla="*/ 0 h 1655579"/>
              <a:gd name="connsiteX1" fmla="*/ 4685416 w 8817006"/>
              <a:gd name="connsiteY1" fmla="*/ 249174 h 1655579"/>
              <a:gd name="connsiteX2" fmla="*/ 8817006 w 8817006"/>
              <a:gd name="connsiteY2" fmla="*/ 249174 h 1655579"/>
              <a:gd name="connsiteX3" fmla="*/ 8817006 w 8817006"/>
              <a:gd name="connsiteY3" fmla="*/ 1655579 h 1655579"/>
              <a:gd name="connsiteX4" fmla="*/ 0 w 8817006"/>
              <a:gd name="connsiteY4" fmla="*/ 1655579 h 1655579"/>
              <a:gd name="connsiteX5" fmla="*/ 0 w 8817006"/>
              <a:gd name="connsiteY5" fmla="*/ 249174 h 1655579"/>
              <a:gd name="connsiteX6" fmla="*/ 4087430 w 8817006"/>
              <a:gd name="connsiteY6" fmla="*/ 249174 h 1655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17006" h="1655579">
                <a:moveTo>
                  <a:pt x="4386423" y="0"/>
                </a:moveTo>
                <a:lnTo>
                  <a:pt x="4685416" y="249174"/>
                </a:lnTo>
                <a:lnTo>
                  <a:pt x="8817006" y="249174"/>
                </a:lnTo>
                <a:lnTo>
                  <a:pt x="8817006" y="1655579"/>
                </a:lnTo>
                <a:lnTo>
                  <a:pt x="0" y="1655579"/>
                </a:lnTo>
                <a:lnTo>
                  <a:pt x="0" y="249174"/>
                </a:lnTo>
                <a:lnTo>
                  <a:pt x="4087430" y="249174"/>
                </a:lnTo>
                <a:close/>
              </a:path>
            </a:pathLst>
          </a:cu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7" name="Rectangle 128"/>
          <p:cNvSpPr>
            <a:spLocks noChangeArrowheads="1"/>
          </p:cNvSpPr>
          <p:nvPr/>
        </p:nvSpPr>
        <p:spPr>
          <a:xfrm flipV="1">
            <a:off x="-9934" y="720664"/>
            <a:ext cx="9151740" cy="59235"/>
          </a:xfrm>
          <a:prstGeom prst="rect">
            <a:avLst/>
          </a:prstGeom>
          <a:gradFill rotWithShape="1">
            <a:gsLst>
              <a:gs pos="0">
                <a:srgbClr val="3366FF"/>
              </a:gs>
              <a:gs pos="100000">
                <a:schemeClr val="bg1"/>
              </a:gs>
            </a:gsLst>
            <a:lin ang="0" scaled="1"/>
            <a:tileRect/>
          </a:gradFill>
          <a:ln>
            <a:noFill/>
          </a:ln>
        </p:spPr>
        <p:txBody>
          <a:bodyPr rot="10800000" wrap="none" lIns="63074" tIns="31539" rIns="63074" bIns="31539" anchor="ctr"/>
          <a:lstStyle/>
          <a:p>
            <a:pPr defTabSz="843511">
              <a:defRPr/>
            </a:pPr>
            <a:endParaRPr lang="ja-JP" altLang="ja-JP" sz="1015"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68" name="正方形/長方形 55"/>
          <p:cNvSpPr/>
          <p:nvPr/>
        </p:nvSpPr>
        <p:spPr>
          <a:xfrm>
            <a:off x="8706545" y="-713"/>
            <a:ext cx="424285" cy="307777"/>
          </a:xfrm>
          <a:prstGeom prst="rect">
            <a:avLst/>
          </a:prstGeom>
        </p:spPr>
        <p:txBody>
          <a:bodyPr wrap="square">
            <a:spAutoFit/>
          </a:bodyPr>
          <a:lstStyle/>
          <a:p>
            <a:pPr algn="ctr"/>
            <a:r>
              <a:rPr lang="en-US" altLang="ja-JP" sz="1400" dirty="0">
                <a:solidFill>
                  <a:schemeClr val="bg2">
                    <a:lumMod val="50000"/>
                  </a:schemeClr>
                </a:solidFill>
                <a:latin typeface="Meiryo UI" panose="020B0604030504040204" pitchFamily="50" charset="-128"/>
                <a:ea typeface="Meiryo UI" panose="020B0604030504040204" pitchFamily="50" charset="-128"/>
              </a:rPr>
              <a:t>3</a:t>
            </a:r>
            <a:endParaRPr lang="ja-JP" altLang="en-US" sz="1400" dirty="0">
              <a:solidFill>
                <a:schemeClr val="bg2">
                  <a:lumMod val="50000"/>
                </a:schemeClr>
              </a:solidFill>
              <a:latin typeface="Meiryo UI" panose="020B0604030504040204" pitchFamily="50" charset="-128"/>
              <a:ea typeface="Meiryo UI" panose="020B0604030504040204" pitchFamily="50" charset="-128"/>
            </a:endParaRPr>
          </a:p>
        </p:txBody>
      </p:sp>
      <p:sp>
        <p:nvSpPr>
          <p:cNvPr id="1169" name="タイトル 2"/>
          <p:cNvSpPr txBox="1"/>
          <p:nvPr/>
        </p:nvSpPr>
        <p:spPr>
          <a:xfrm>
            <a:off x="-11365" y="237680"/>
            <a:ext cx="7602790" cy="453712"/>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defRPr/>
            </a:pPr>
            <a:r>
              <a:rPr lang="ja-JP" altLang="en-US" b="0" dirty="0">
                <a:solidFill>
                  <a:schemeClr val="tx1"/>
                </a:solidFill>
              </a:rPr>
              <a:t>3　</a:t>
            </a:r>
            <a:r>
              <a:rPr lang="en-US" altLang="ja-JP" b="0" dirty="0">
                <a:solidFill>
                  <a:schemeClr val="tx1"/>
                </a:solidFill>
              </a:rPr>
              <a:t>PDCA</a:t>
            </a:r>
            <a:r>
              <a:rPr lang="ja-JP" altLang="en-US" b="0" dirty="0">
                <a:solidFill>
                  <a:schemeClr val="tx1"/>
                </a:solidFill>
              </a:rPr>
              <a:t>サイクルと総合計画協議会の役割について</a:t>
            </a:r>
          </a:p>
        </p:txBody>
      </p:sp>
      <p:grpSp>
        <p:nvGrpSpPr>
          <p:cNvPr id="1170" name="グループ化 7"/>
          <p:cNvGrpSpPr/>
          <p:nvPr/>
        </p:nvGrpSpPr>
        <p:grpSpPr>
          <a:xfrm>
            <a:off x="2074698" y="2206370"/>
            <a:ext cx="5112184" cy="2880320"/>
            <a:chOff x="2196000" y="2204864"/>
            <a:chExt cx="5112184" cy="2880320"/>
          </a:xfrm>
        </p:grpSpPr>
        <p:sp>
          <p:nvSpPr>
            <p:cNvPr id="1171" name="円/楕円 10"/>
            <p:cNvSpPr/>
            <p:nvPr/>
          </p:nvSpPr>
          <p:spPr>
            <a:xfrm>
              <a:off x="3292446" y="2239322"/>
              <a:ext cx="2863730" cy="2729287"/>
            </a:xfrm>
            <a:prstGeom prst="ellipse">
              <a:avLst/>
            </a:prstGeom>
            <a:solidFill>
              <a:schemeClr val="bg2">
                <a:lumMod val="9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172" name="左カーブ矢印 30"/>
            <p:cNvSpPr/>
            <p:nvPr/>
          </p:nvSpPr>
          <p:spPr>
            <a:xfrm rot="10800000">
              <a:off x="2818210" y="2240868"/>
              <a:ext cx="948471" cy="2736304"/>
            </a:xfrm>
            <a:prstGeom prst="curvedLeftArrow">
              <a:avLst/>
            </a:prstGeom>
            <a:solidFill>
              <a:srgbClr val="002060"/>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173" name="左カーブ矢印 31"/>
            <p:cNvSpPr/>
            <p:nvPr/>
          </p:nvSpPr>
          <p:spPr>
            <a:xfrm>
              <a:off x="5652120" y="2276872"/>
              <a:ext cx="948471" cy="2736304"/>
            </a:xfrm>
            <a:prstGeom prst="curvedLeftArrow">
              <a:avLst/>
            </a:prstGeom>
            <a:solidFill>
              <a:srgbClr val="002060"/>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174" name="角丸四角形 32"/>
            <p:cNvSpPr/>
            <p:nvPr/>
          </p:nvSpPr>
          <p:spPr>
            <a:xfrm>
              <a:off x="3896219" y="2204864"/>
              <a:ext cx="1656184" cy="648072"/>
            </a:xfrm>
            <a:prstGeom prst="roundRect">
              <a:avLst>
                <a:gd name="adj" fmla="val 9750"/>
              </a:avLst>
            </a:prstGeom>
            <a:solidFill>
              <a:schemeClr val="accent5">
                <a:lumMod val="40000"/>
                <a:lumOff val="60000"/>
              </a:schemeClr>
            </a:solidFill>
            <a:ln w="25400" cap="flat" cmpd="sng" algn="ctr">
              <a:solidFill>
                <a:srgbClr val="00206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8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Plan</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（事業設計）</a:t>
              </a:r>
              <a:endParaRPr kumimoji="0" lang="en-US" altLang="ja-JP" sz="18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175" name="円/楕円 13"/>
            <p:cNvSpPr/>
            <p:nvPr/>
          </p:nvSpPr>
          <p:spPr>
            <a:xfrm>
              <a:off x="3995827" y="2916650"/>
              <a:ext cx="1512168" cy="1440160"/>
            </a:xfrm>
            <a:prstGeom prst="ellipse">
              <a:avLst/>
            </a:prstGeom>
            <a:solidFill>
              <a:schemeClr val="bg1"/>
            </a:solidFill>
            <a:ln w="25400" cap="flat" cmpd="sng" algn="ctr">
              <a:solidFill>
                <a:srgbClr val="002060"/>
              </a:solid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800" b="1" i="0" u="none" strike="noStrike" kern="0" cap="none" spc="0" normalizeH="0" baseline="0" noProof="0" dirty="0">
                  <a:ln>
                    <a:noFill/>
                  </a:ln>
                  <a:solidFill>
                    <a:schemeClr val="bg1">
                      <a:lumMod val="50000"/>
                    </a:schemeClr>
                  </a:solidFill>
                  <a:effectLst/>
                  <a:uLnTx/>
                  <a:uFillTx/>
                  <a:latin typeface="Meiryo UI" panose="020B0604030504040204" pitchFamily="50" charset="-128"/>
                  <a:ea typeface="Meiryo UI" panose="020B0604030504040204" pitchFamily="50" charset="-128"/>
                  <a:cs typeface="メイリオ" panose="020B0604030504040204" pitchFamily="50" charset="-128"/>
                </a:rPr>
                <a:t>PDCA</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dirty="0">
                  <a:ln>
                    <a:noFill/>
                  </a:ln>
                  <a:solidFill>
                    <a:schemeClr val="bg1">
                      <a:lumMod val="50000"/>
                    </a:schemeClr>
                  </a:solidFill>
                  <a:effectLst/>
                  <a:uLnTx/>
                  <a:uFillTx/>
                  <a:latin typeface="Meiryo UI" panose="020B0604030504040204" pitchFamily="50" charset="-128"/>
                  <a:ea typeface="Meiryo UI" panose="020B0604030504040204" pitchFamily="50" charset="-128"/>
                  <a:cs typeface="メイリオ" panose="020B0604030504040204" pitchFamily="50" charset="-128"/>
                </a:rPr>
                <a:t>サイクル</a:t>
              </a:r>
            </a:p>
          </p:txBody>
        </p:sp>
        <p:sp>
          <p:nvSpPr>
            <p:cNvPr id="1176" name="角丸四角形 47"/>
            <p:cNvSpPr/>
            <p:nvPr/>
          </p:nvSpPr>
          <p:spPr>
            <a:xfrm>
              <a:off x="3895200" y="4437112"/>
              <a:ext cx="1656184" cy="648072"/>
            </a:xfrm>
            <a:prstGeom prst="roundRect">
              <a:avLst>
                <a:gd name="adj" fmla="val 9750"/>
              </a:avLst>
            </a:prstGeom>
            <a:solidFill>
              <a:schemeClr val="accent5">
                <a:lumMod val="40000"/>
                <a:lumOff val="60000"/>
              </a:schemeClr>
            </a:solidFill>
            <a:ln w="25400" cap="flat" cmpd="sng" algn="ctr">
              <a:solidFill>
                <a:srgbClr val="002060"/>
              </a:solidFill>
              <a:prstDash val="solid"/>
            </a:ln>
            <a:effectLst/>
          </p:spPr>
          <p:txBody>
            <a:bodyPr rtlCol="0" anchor="ctr"/>
            <a:lstStyle/>
            <a:p>
              <a:pPr lvl="0" algn="ctr">
                <a:defRPr/>
              </a:pPr>
              <a:r>
                <a:rPr kumimoji="0" lang="en-US" altLang="ja-JP" b="1" kern="0" dirty="0">
                  <a:latin typeface="Meiryo UI" panose="020B0604030504040204" pitchFamily="50" charset="-128"/>
                  <a:ea typeface="Meiryo UI" panose="020B0604030504040204" pitchFamily="50" charset="-128"/>
                  <a:cs typeface="Meiryo UI" panose="020B0604030504040204" pitchFamily="50" charset="-128"/>
                </a:rPr>
                <a:t>Check</a:t>
              </a:r>
            </a:p>
            <a:p>
              <a:pPr lvl="0" algn="ctr">
                <a:defRPr/>
              </a:pPr>
              <a:r>
                <a:rPr kumimoji="0" lang="ja-JP" altLang="en-US" b="1" kern="0" dirty="0">
                  <a:latin typeface="Meiryo UI" panose="020B0604030504040204" pitchFamily="50" charset="-128"/>
                  <a:ea typeface="Meiryo UI" panose="020B0604030504040204" pitchFamily="50" charset="-128"/>
                  <a:cs typeface="Meiryo UI" panose="020B0604030504040204" pitchFamily="50" charset="-128"/>
                </a:rPr>
                <a:t>（効果検証）</a:t>
              </a:r>
              <a:endParaRPr kumimoji="0" lang="en-US" altLang="ja-JP" b="1"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77" name="角丸四角形 48"/>
            <p:cNvSpPr/>
            <p:nvPr/>
          </p:nvSpPr>
          <p:spPr>
            <a:xfrm>
              <a:off x="5652000" y="3284984"/>
              <a:ext cx="1656184" cy="648072"/>
            </a:xfrm>
            <a:prstGeom prst="roundRect">
              <a:avLst>
                <a:gd name="adj" fmla="val 9750"/>
              </a:avLst>
            </a:prstGeom>
            <a:solidFill>
              <a:schemeClr val="accent5">
                <a:lumMod val="40000"/>
                <a:lumOff val="60000"/>
              </a:schemeClr>
            </a:solidFill>
            <a:ln w="25400" cap="flat" cmpd="sng" algn="ctr">
              <a:solidFill>
                <a:srgbClr val="002060"/>
              </a:solidFill>
              <a:prstDash val="solid"/>
            </a:ln>
            <a:effectLst/>
          </p:spPr>
          <p:txBody>
            <a:bodyPr rtlCol="0" anchor="ctr"/>
            <a:lstStyle/>
            <a:p>
              <a:pPr lvl="0" algn="ctr">
                <a:defRPr/>
              </a:pPr>
              <a:r>
                <a:rPr kumimoji="0" lang="en-US" altLang="ja-JP" b="1" kern="0" dirty="0">
                  <a:latin typeface="Meiryo UI" panose="020B0604030504040204" pitchFamily="50" charset="-128"/>
                  <a:ea typeface="Meiryo UI" panose="020B0604030504040204" pitchFamily="50" charset="-128"/>
                  <a:cs typeface="Meiryo UI" panose="020B0604030504040204" pitchFamily="50" charset="-128"/>
                </a:rPr>
                <a:t>Do</a:t>
              </a:r>
            </a:p>
            <a:p>
              <a:pPr lvl="0" algn="ctr">
                <a:defRPr/>
              </a:pPr>
              <a:r>
                <a:rPr kumimoji="0" lang="ja-JP" altLang="en-US" b="1" kern="0" dirty="0">
                  <a:latin typeface="Meiryo UI" panose="020B0604030504040204" pitchFamily="50" charset="-128"/>
                  <a:ea typeface="Meiryo UI" panose="020B0604030504040204" pitchFamily="50" charset="-128"/>
                  <a:cs typeface="Meiryo UI" panose="020B0604030504040204" pitchFamily="50" charset="-128"/>
                </a:rPr>
                <a:t>（事業実施）</a:t>
              </a:r>
            </a:p>
          </p:txBody>
        </p:sp>
        <p:sp>
          <p:nvSpPr>
            <p:cNvPr id="1178" name="角丸四角形 49"/>
            <p:cNvSpPr/>
            <p:nvPr/>
          </p:nvSpPr>
          <p:spPr>
            <a:xfrm>
              <a:off x="2196000" y="3286800"/>
              <a:ext cx="1656184" cy="648072"/>
            </a:xfrm>
            <a:prstGeom prst="roundRect">
              <a:avLst>
                <a:gd name="adj" fmla="val 9750"/>
              </a:avLst>
            </a:prstGeom>
            <a:solidFill>
              <a:schemeClr val="accent5">
                <a:lumMod val="40000"/>
                <a:lumOff val="60000"/>
              </a:schemeClr>
            </a:solidFill>
            <a:ln w="25400" cap="flat" cmpd="sng" algn="ctr">
              <a:solidFill>
                <a:srgbClr val="002060"/>
              </a:solidFill>
              <a:prstDash val="solid"/>
            </a:ln>
            <a:effectLst/>
          </p:spPr>
          <p:txBody>
            <a:bodyPr rtlCol="0" anchor="ctr"/>
            <a:lstStyle/>
            <a:p>
              <a:pPr lvl="0" algn="ctr">
                <a:defRPr/>
              </a:pPr>
              <a:r>
                <a:rPr kumimoji="0" lang="fr-FR" altLang="ja-JP" b="1" kern="0" dirty="0">
                  <a:latin typeface="Meiryo UI" panose="020B0604030504040204" pitchFamily="50" charset="-128"/>
                  <a:ea typeface="Meiryo UI" panose="020B0604030504040204" pitchFamily="50" charset="-128"/>
                  <a:cs typeface="Meiryo UI" panose="020B0604030504040204" pitchFamily="50" charset="-128"/>
                </a:rPr>
                <a:t>Action</a:t>
              </a:r>
            </a:p>
            <a:p>
              <a:pPr lvl="0" algn="ctr">
                <a:defRPr/>
              </a:pPr>
              <a:r>
                <a:rPr kumimoji="0" lang="ja-JP" altLang="fr-FR" b="1" kern="0" dirty="0">
                  <a:latin typeface="Meiryo UI" panose="020B0604030504040204" pitchFamily="50" charset="-128"/>
                  <a:ea typeface="Meiryo UI" panose="020B0604030504040204" pitchFamily="50" charset="-128"/>
                  <a:cs typeface="Meiryo UI" panose="020B0604030504040204" pitchFamily="50" charset="-128"/>
                </a:rPr>
                <a:t>（改善実施）</a:t>
              </a:r>
            </a:p>
          </p:txBody>
        </p:sp>
      </p:grpSp>
      <p:sp>
        <p:nvSpPr>
          <p:cNvPr id="1179" name="正方形/長方形 2"/>
          <p:cNvSpPr/>
          <p:nvPr/>
        </p:nvSpPr>
        <p:spPr>
          <a:xfrm>
            <a:off x="274205" y="5501438"/>
            <a:ext cx="1800493" cy="360000"/>
          </a:xfrm>
          <a:prstGeom prst="rect">
            <a:avLst/>
          </a:prstGeom>
          <a:solidFill>
            <a:schemeClr val="bg1"/>
          </a:solidFill>
        </p:spPr>
        <p:txBody>
          <a:bodyPr wrap="none">
            <a:spAutoFit/>
          </a:bodyPr>
          <a:lstStyle/>
          <a:p>
            <a:pPr lvl="0" algn="ctr">
              <a:defRPr/>
            </a:pPr>
            <a:r>
              <a:rPr kumimoji="0" lang="ja-JP" altLang="en-US" b="1" kern="0" dirty="0">
                <a:latin typeface="Meiryo UI" panose="020B0604030504040204" pitchFamily="50" charset="-128"/>
                <a:ea typeface="Meiryo UI" panose="020B0604030504040204" pitchFamily="50" charset="-128"/>
                <a:cs typeface="Meiryo UI" panose="020B0604030504040204" pitchFamily="50" charset="-128"/>
              </a:rPr>
              <a:t>効果検証体制等</a:t>
            </a:r>
            <a:endParaRPr kumimoji="0" lang="en-US" altLang="ja-JP" b="1"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80" name="正方形/長方形 3"/>
          <p:cNvSpPr/>
          <p:nvPr/>
        </p:nvSpPr>
        <p:spPr>
          <a:xfrm>
            <a:off x="179513" y="5883142"/>
            <a:ext cx="8817006" cy="922437"/>
          </a:xfrm>
          <a:prstGeom prst="rect">
            <a:avLst/>
          </a:prstGeom>
        </p:spPr>
        <p:txBody>
          <a:bodyPr wrap="square">
            <a:spAutoFit/>
          </a:bodyPr>
          <a:lstStyle/>
          <a:p>
            <a:pPr marL="285750" lvl="0" indent="-285750">
              <a:buFont typeface="Meiryo UI" panose="020B0604030504040204" pitchFamily="50" charset="-128"/>
              <a:buChar char="○"/>
              <a:defRPr/>
            </a:pPr>
            <a:r>
              <a:rPr kumimoji="0" lang="ja-JP" altLang="en-US"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検証主体：三条市総合計画</a:t>
            </a:r>
            <a:r>
              <a:rPr kumimoji="0" lang="ja-JP" altLang="en-US" u="none"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協議会</a:t>
            </a:r>
            <a:endParaRPr kumimoji="0" lang="en-US" altLang="ja-JP" u="none"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85750" lvl="0" indent="-285750">
              <a:buFont typeface="Meiryo UI" panose="020B0604030504040204" pitchFamily="50" charset="-128"/>
              <a:buChar char="○"/>
              <a:defRPr/>
            </a:pPr>
            <a:r>
              <a:rPr kumimoji="0" lang="ja-JP" altLang="en-US"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検証時期：毎年度の会議開催時</a:t>
            </a:r>
            <a:endParaRPr kumimoji="0" lang="en-US" altLang="ja-JP"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85750" lvl="0" indent="-285750">
              <a:buFont typeface="Meiryo UI" panose="020B0604030504040204" pitchFamily="50" charset="-128"/>
              <a:buChar char="○"/>
              <a:defRPr/>
            </a:pPr>
            <a:r>
              <a:rPr kumimoji="0" lang="ja-JP" altLang="en-US"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検証方法：行政評価における事後評価結果及び</a:t>
            </a:r>
            <a:r>
              <a:rPr kumimoji="0" lang="en-US" altLang="ja-JP"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KPI</a:t>
            </a:r>
            <a:r>
              <a:rPr kumimoji="0" lang="ja-JP" altLang="en-US"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（重要業績評価指標）の検証</a:t>
            </a:r>
            <a:endParaRPr lang="ja-JP" altLang="en-US" dirty="0">
              <a:solidFill>
                <a:prstClr val="black"/>
              </a:solidFill>
            </a:endParaRPr>
          </a:p>
        </p:txBody>
      </p:sp>
      <p:sp>
        <p:nvSpPr>
          <p:cNvPr id="1181" name="フリーフォーム 89"/>
          <p:cNvSpPr/>
          <p:nvPr/>
        </p:nvSpPr>
        <p:spPr>
          <a:xfrm>
            <a:off x="2076769" y="969890"/>
            <a:ext cx="5107258" cy="1162040"/>
          </a:xfrm>
          <a:custGeom>
            <a:avLst/>
            <a:gdLst>
              <a:gd name="connsiteX0" fmla="*/ 0 w 4170949"/>
              <a:gd name="connsiteY0" fmla="*/ 0 h 1162040"/>
              <a:gd name="connsiteX1" fmla="*/ 4170949 w 4170949"/>
              <a:gd name="connsiteY1" fmla="*/ 0 h 1162040"/>
              <a:gd name="connsiteX2" fmla="*/ 4170949 w 4170949"/>
              <a:gd name="connsiteY2" fmla="*/ 907189 h 1162040"/>
              <a:gd name="connsiteX3" fmla="*/ 2377522 w 4170949"/>
              <a:gd name="connsiteY3" fmla="*/ 907189 h 1162040"/>
              <a:gd name="connsiteX4" fmla="*/ 2071717 w 4170949"/>
              <a:gd name="connsiteY4" fmla="*/ 1162040 h 1162040"/>
              <a:gd name="connsiteX5" fmla="*/ 1765912 w 4170949"/>
              <a:gd name="connsiteY5" fmla="*/ 907189 h 1162040"/>
              <a:gd name="connsiteX6" fmla="*/ 0 w 4170949"/>
              <a:gd name="connsiteY6" fmla="*/ 907189 h 1162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70949" h="1162040">
                <a:moveTo>
                  <a:pt x="0" y="0"/>
                </a:moveTo>
                <a:lnTo>
                  <a:pt x="4170949" y="0"/>
                </a:lnTo>
                <a:lnTo>
                  <a:pt x="4170949" y="907189"/>
                </a:lnTo>
                <a:lnTo>
                  <a:pt x="2377522" y="907189"/>
                </a:lnTo>
                <a:lnTo>
                  <a:pt x="2071717" y="1162040"/>
                </a:lnTo>
                <a:lnTo>
                  <a:pt x="1765912" y="907189"/>
                </a:lnTo>
                <a:lnTo>
                  <a:pt x="0" y="907189"/>
                </a:lnTo>
                <a:close/>
              </a:path>
            </a:pathLst>
          </a:cu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2" name="正方形/長方形 54"/>
          <p:cNvSpPr/>
          <p:nvPr/>
        </p:nvSpPr>
        <p:spPr>
          <a:xfrm>
            <a:off x="2155771" y="1053000"/>
            <a:ext cx="4949677" cy="368439"/>
          </a:xfrm>
          <a:prstGeom prst="rect">
            <a:avLst/>
          </a:prstGeom>
          <a:solidFill>
            <a:schemeClr val="bg1"/>
          </a:solidFill>
        </p:spPr>
        <p:txBody>
          <a:bodyPr wrap="square">
            <a:spAutoFit/>
          </a:bodyPr>
          <a:lstStyle/>
          <a:p>
            <a:pPr lvl="0" algn="ctr">
              <a:defRPr/>
            </a:pPr>
            <a:r>
              <a:rPr kumimoji="0" lang="zh-TW" altLang="en-US" b="1" kern="0" dirty="0">
                <a:latin typeface="Meiryo UI" panose="020B0604030504040204" pitchFamily="50" charset="-128"/>
                <a:ea typeface="Meiryo UI" panose="020B0604030504040204" pitchFamily="50" charset="-128"/>
                <a:cs typeface="Meiryo UI" panose="020B0604030504040204" pitchFamily="50" charset="-128"/>
              </a:rPr>
              <a:t>デジ田交付金事業計画作成</a:t>
            </a:r>
          </a:p>
        </p:txBody>
      </p:sp>
      <p:sp>
        <p:nvSpPr>
          <p:cNvPr id="1183" name="正方形/長方形 56"/>
          <p:cNvSpPr/>
          <p:nvPr/>
        </p:nvSpPr>
        <p:spPr>
          <a:xfrm>
            <a:off x="2545135" y="1451192"/>
            <a:ext cx="4170949" cy="369332"/>
          </a:xfrm>
          <a:prstGeom prst="rect">
            <a:avLst/>
          </a:prstGeom>
        </p:spPr>
        <p:txBody>
          <a:bodyPr wrap="square">
            <a:spAutoFit/>
          </a:bodyPr>
          <a:lstStyle/>
          <a:p>
            <a:pPr lvl="0" algn="ctr">
              <a:defRPr/>
            </a:pPr>
            <a:r>
              <a:rPr lang="zh-TW" altLang="en-US" dirty="0">
                <a:solidFill>
                  <a:prstClr val="black"/>
                </a:solidFill>
                <a:latin typeface="Meiryo UI" panose="020B0604030504040204" pitchFamily="50" charset="-128"/>
                <a:ea typeface="Meiryo UI" panose="020B0604030504040204" pitchFamily="50" charset="-128"/>
              </a:rPr>
              <a:t>作成者：三条市</a:t>
            </a:r>
            <a:r>
              <a:rPr lang="ja-JP" altLang="en-US" dirty="0">
                <a:solidFill>
                  <a:prstClr val="black"/>
                </a:solidFill>
                <a:latin typeface="Meiryo UI" panose="020B0604030504040204" pitchFamily="50" charset="-128"/>
                <a:ea typeface="Meiryo UI" panose="020B0604030504040204" pitchFamily="50" charset="-128"/>
              </a:rPr>
              <a:t>（</a:t>
            </a:r>
            <a:r>
              <a:rPr lang="zh-TW" altLang="en-US" dirty="0">
                <a:solidFill>
                  <a:prstClr val="black"/>
                </a:solidFill>
                <a:latin typeface="Meiryo UI" panose="020B0604030504040204" pitchFamily="50" charset="-128"/>
                <a:ea typeface="Meiryo UI" panose="020B0604030504040204" pitchFamily="50" charset="-128"/>
              </a:rPr>
              <a:t>政策推進課</a:t>
            </a:r>
            <a:r>
              <a:rPr lang="ja-JP" altLang="en-US" dirty="0">
                <a:solidFill>
                  <a:prstClr val="black"/>
                </a:solidFill>
                <a:latin typeface="Meiryo UI" panose="020B0604030504040204" pitchFamily="50" charset="-128"/>
                <a:ea typeface="Meiryo UI" panose="020B0604030504040204" pitchFamily="50" charset="-128"/>
              </a:rPr>
              <a:t>）</a:t>
            </a:r>
          </a:p>
        </p:txBody>
      </p:sp>
      <p:sp>
        <p:nvSpPr>
          <p:cNvPr id="1184" name="正方形/長方形 61"/>
          <p:cNvSpPr/>
          <p:nvPr/>
        </p:nvSpPr>
        <p:spPr>
          <a:xfrm>
            <a:off x="6839257" y="1977259"/>
            <a:ext cx="2055324" cy="369332"/>
          </a:xfrm>
          <a:prstGeom prst="rect">
            <a:avLst/>
          </a:prstGeom>
          <a:solidFill>
            <a:schemeClr val="bg1"/>
          </a:solidFill>
        </p:spPr>
        <p:txBody>
          <a:bodyPr wrap="square">
            <a:spAutoFit/>
          </a:bodyPr>
          <a:lstStyle/>
          <a:p>
            <a:pPr lvl="0" algn="ctr">
              <a:defRPr/>
            </a:pPr>
            <a:r>
              <a:rPr kumimoji="0" lang="ja-JP" altLang="en-US" b="1" kern="0" dirty="0">
                <a:latin typeface="Meiryo UI" panose="020B0604030504040204" pitchFamily="50" charset="-128"/>
                <a:ea typeface="Meiryo UI" panose="020B0604030504040204" pitchFamily="50" charset="-128"/>
                <a:cs typeface="Meiryo UI" panose="020B0604030504040204" pitchFamily="50" charset="-128"/>
              </a:rPr>
              <a:t>事業の実施</a:t>
            </a:r>
            <a:endParaRPr kumimoji="0" lang="en-US" altLang="ja-JP" b="1"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85" name="正方形/長方形 62"/>
          <p:cNvSpPr/>
          <p:nvPr/>
        </p:nvSpPr>
        <p:spPr>
          <a:xfrm>
            <a:off x="6736891" y="2344782"/>
            <a:ext cx="2407109" cy="646331"/>
          </a:xfrm>
          <a:prstGeom prst="rect">
            <a:avLst/>
          </a:prstGeom>
        </p:spPr>
        <p:txBody>
          <a:bodyPr wrap="square">
            <a:spAutoFit/>
          </a:bodyPr>
          <a:lstStyle/>
          <a:p>
            <a:pPr lvl="0">
              <a:defRPr/>
            </a:pPr>
            <a:r>
              <a:rPr lang="ja-JP" altLang="en-US" dirty="0">
                <a:solidFill>
                  <a:prstClr val="black"/>
                </a:solidFill>
                <a:latin typeface="Meiryo UI" panose="020B0604030504040204" pitchFamily="50" charset="-128"/>
                <a:ea typeface="Meiryo UI" panose="020B0604030504040204" pitchFamily="50" charset="-128"/>
              </a:rPr>
              <a:t>実施主体：三条市</a:t>
            </a:r>
            <a:endParaRPr lang="en-US" altLang="ja-JP" dirty="0">
              <a:solidFill>
                <a:prstClr val="black"/>
              </a:solidFill>
              <a:latin typeface="Meiryo UI" panose="020B0604030504040204" pitchFamily="50" charset="-128"/>
              <a:ea typeface="Meiryo UI" panose="020B0604030504040204" pitchFamily="50" charset="-128"/>
            </a:endParaRPr>
          </a:p>
          <a:p>
            <a:pPr lvl="0">
              <a:defRPr/>
            </a:pPr>
            <a:r>
              <a:rPr lang="ja-JP" altLang="en-US" dirty="0">
                <a:solidFill>
                  <a:prstClr val="black"/>
                </a:solidFill>
                <a:latin typeface="Meiryo UI" panose="020B0604030504040204" pitchFamily="50" charset="-128"/>
                <a:ea typeface="Meiryo UI" panose="020B0604030504040204" pitchFamily="50" charset="-128"/>
              </a:rPr>
              <a:t>　　　　　 （関係各課）</a:t>
            </a:r>
          </a:p>
        </p:txBody>
      </p:sp>
      <p:sp>
        <p:nvSpPr>
          <p:cNvPr id="1186" name="フリーフォーム 80"/>
          <p:cNvSpPr/>
          <p:nvPr/>
        </p:nvSpPr>
        <p:spPr>
          <a:xfrm>
            <a:off x="184880" y="1905940"/>
            <a:ext cx="2259199" cy="1746319"/>
          </a:xfrm>
          <a:custGeom>
            <a:avLst/>
            <a:gdLst>
              <a:gd name="connsiteX0" fmla="*/ 0 w 2259199"/>
              <a:gd name="connsiteY0" fmla="*/ 0 h 1746319"/>
              <a:gd name="connsiteX1" fmla="*/ 2259199 w 2259199"/>
              <a:gd name="connsiteY1" fmla="*/ 0 h 1746319"/>
              <a:gd name="connsiteX2" fmla="*/ 2259199 w 2259199"/>
              <a:gd name="connsiteY2" fmla="*/ 1080251 h 1746319"/>
              <a:gd name="connsiteX3" fmla="*/ 1339807 w 2259199"/>
              <a:gd name="connsiteY3" fmla="*/ 1080251 h 1746319"/>
              <a:gd name="connsiteX4" fmla="*/ 1787694 w 2259199"/>
              <a:gd name="connsiteY4" fmla="*/ 1746319 h 1746319"/>
              <a:gd name="connsiteX5" fmla="*/ 650277 w 2259199"/>
              <a:gd name="connsiteY5" fmla="*/ 1080618 h 1746319"/>
              <a:gd name="connsiteX6" fmla="*/ 650822 w 2259199"/>
              <a:gd name="connsiteY6" fmla="*/ 1080251 h 1746319"/>
              <a:gd name="connsiteX7" fmla="*/ 0 w 2259199"/>
              <a:gd name="connsiteY7" fmla="*/ 1080251 h 17463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59199" h="1746319">
                <a:moveTo>
                  <a:pt x="0" y="0"/>
                </a:moveTo>
                <a:lnTo>
                  <a:pt x="2259199" y="0"/>
                </a:lnTo>
                <a:lnTo>
                  <a:pt x="2259199" y="1080251"/>
                </a:lnTo>
                <a:lnTo>
                  <a:pt x="1339807" y="1080251"/>
                </a:lnTo>
                <a:lnTo>
                  <a:pt x="1787694" y="1746319"/>
                </a:lnTo>
                <a:lnTo>
                  <a:pt x="650277" y="1080618"/>
                </a:lnTo>
                <a:lnTo>
                  <a:pt x="650822" y="1080251"/>
                </a:lnTo>
                <a:lnTo>
                  <a:pt x="0" y="1080251"/>
                </a:lnTo>
                <a:close/>
              </a:path>
            </a:pathLst>
          </a:cu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7" name="正方形/長方形 64"/>
          <p:cNvSpPr/>
          <p:nvPr/>
        </p:nvSpPr>
        <p:spPr>
          <a:xfrm>
            <a:off x="286817" y="1989607"/>
            <a:ext cx="2055324" cy="369332"/>
          </a:xfrm>
          <a:prstGeom prst="rect">
            <a:avLst/>
          </a:prstGeom>
          <a:solidFill>
            <a:schemeClr val="bg1"/>
          </a:solidFill>
        </p:spPr>
        <p:txBody>
          <a:bodyPr wrap="square">
            <a:spAutoFit/>
          </a:bodyPr>
          <a:lstStyle/>
          <a:p>
            <a:pPr lvl="0" algn="ctr">
              <a:defRPr/>
            </a:pPr>
            <a:r>
              <a:rPr kumimoji="0" lang="ja-JP" altLang="en-US" b="1" kern="0" dirty="0">
                <a:latin typeface="Meiryo UI" panose="020B0604030504040204" pitchFamily="50" charset="-128"/>
                <a:ea typeface="Meiryo UI" panose="020B0604030504040204" pitchFamily="50" charset="-128"/>
                <a:cs typeface="Meiryo UI" panose="020B0604030504040204" pitchFamily="50" charset="-128"/>
              </a:rPr>
              <a:t>事業の改善</a:t>
            </a:r>
            <a:endParaRPr kumimoji="0" lang="en-US" altLang="ja-JP" b="1"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88" name="正方形/長方形 65"/>
          <p:cNvSpPr/>
          <p:nvPr/>
        </p:nvSpPr>
        <p:spPr>
          <a:xfrm>
            <a:off x="184451" y="2357130"/>
            <a:ext cx="2407109" cy="646331"/>
          </a:xfrm>
          <a:prstGeom prst="rect">
            <a:avLst/>
          </a:prstGeom>
        </p:spPr>
        <p:txBody>
          <a:bodyPr wrap="square">
            <a:spAutoFit/>
          </a:bodyPr>
          <a:lstStyle/>
          <a:p>
            <a:pPr lvl="0">
              <a:defRPr/>
            </a:pPr>
            <a:r>
              <a:rPr lang="ja-JP" altLang="en-US" dirty="0">
                <a:solidFill>
                  <a:prstClr val="black"/>
                </a:solidFill>
                <a:latin typeface="Meiryo UI" panose="020B0604030504040204" pitchFamily="50" charset="-128"/>
                <a:ea typeface="Meiryo UI" panose="020B0604030504040204" pitchFamily="50" charset="-128"/>
              </a:rPr>
              <a:t>実施主体：三条市</a:t>
            </a:r>
            <a:endParaRPr lang="en-US" altLang="ja-JP" dirty="0">
              <a:solidFill>
                <a:prstClr val="black"/>
              </a:solidFill>
              <a:latin typeface="Meiryo UI" panose="020B0604030504040204" pitchFamily="50" charset="-128"/>
              <a:ea typeface="Meiryo UI" panose="020B0604030504040204" pitchFamily="50" charset="-128"/>
            </a:endParaRPr>
          </a:p>
          <a:p>
            <a:pPr lvl="0">
              <a:defRPr/>
            </a:pPr>
            <a:r>
              <a:rPr lang="ja-JP" altLang="en-US" dirty="0">
                <a:solidFill>
                  <a:prstClr val="black"/>
                </a:solidFill>
                <a:latin typeface="Meiryo UI" panose="020B0604030504040204" pitchFamily="50" charset="-128"/>
                <a:ea typeface="Meiryo UI" panose="020B0604030504040204" pitchFamily="50" charset="-128"/>
              </a:rPr>
              <a:t>　　　　　 （関係各課）</a:t>
            </a:r>
          </a:p>
        </p:txBody>
      </p:sp>
    </p:spTree>
    <p:extLst>
      <p:ext uri="{BB962C8B-B14F-4D97-AF65-F5344CB8AC3E}">
        <p14:creationId xmlns:p14="http://schemas.microsoft.com/office/powerpoint/2010/main" val="456125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90" name="Rectangle 128"/>
          <p:cNvSpPr>
            <a:spLocks noChangeArrowheads="1"/>
          </p:cNvSpPr>
          <p:nvPr/>
        </p:nvSpPr>
        <p:spPr>
          <a:xfrm flipV="1">
            <a:off x="-9934" y="720664"/>
            <a:ext cx="9151740" cy="59235"/>
          </a:xfrm>
          <a:prstGeom prst="rect">
            <a:avLst/>
          </a:prstGeom>
          <a:gradFill rotWithShape="1">
            <a:gsLst>
              <a:gs pos="0">
                <a:srgbClr val="3366FF"/>
              </a:gs>
              <a:gs pos="100000">
                <a:schemeClr val="bg1"/>
              </a:gs>
            </a:gsLst>
            <a:lin ang="0" scaled="1"/>
            <a:tileRect/>
          </a:gradFill>
          <a:ln>
            <a:noFill/>
          </a:ln>
        </p:spPr>
        <p:txBody>
          <a:bodyPr rot="10800000" wrap="none" lIns="63074" tIns="31539" rIns="63074" bIns="31539" anchor="ctr"/>
          <a:lstStyle/>
          <a:p>
            <a:pPr defTabSz="843511">
              <a:defRPr/>
            </a:pPr>
            <a:endParaRPr lang="ja-JP" altLang="ja-JP" sz="1015"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91" name="正方形/長方形 55"/>
          <p:cNvSpPr/>
          <p:nvPr/>
        </p:nvSpPr>
        <p:spPr>
          <a:xfrm>
            <a:off x="8706545" y="-713"/>
            <a:ext cx="424285" cy="307777"/>
          </a:xfrm>
          <a:prstGeom prst="rect">
            <a:avLst/>
          </a:prstGeom>
        </p:spPr>
        <p:txBody>
          <a:bodyPr wrap="square">
            <a:spAutoFit/>
          </a:bodyPr>
          <a:lstStyle/>
          <a:p>
            <a:pPr algn="ctr"/>
            <a:r>
              <a:rPr lang="en-US" altLang="ja-JP" sz="1400" dirty="0">
                <a:solidFill>
                  <a:schemeClr val="bg2">
                    <a:lumMod val="50000"/>
                  </a:schemeClr>
                </a:solidFill>
                <a:latin typeface="Meiryo UI" panose="020B0604030504040204" pitchFamily="50" charset="-128"/>
                <a:ea typeface="Meiryo UI" panose="020B0604030504040204" pitchFamily="50" charset="-128"/>
              </a:rPr>
              <a:t>4</a:t>
            </a:r>
            <a:endParaRPr lang="ja-JP" altLang="en-US" sz="1400" dirty="0">
              <a:solidFill>
                <a:schemeClr val="bg2">
                  <a:lumMod val="50000"/>
                </a:schemeClr>
              </a:solidFill>
              <a:latin typeface="Meiryo UI" panose="020B0604030504040204" pitchFamily="50" charset="-128"/>
              <a:ea typeface="Meiryo UI" panose="020B0604030504040204" pitchFamily="50" charset="-128"/>
            </a:endParaRPr>
          </a:p>
        </p:txBody>
      </p:sp>
      <p:sp>
        <p:nvSpPr>
          <p:cNvPr id="1192" name="タイトル 2"/>
          <p:cNvSpPr txBox="1"/>
          <p:nvPr/>
        </p:nvSpPr>
        <p:spPr>
          <a:xfrm>
            <a:off x="-11365" y="237680"/>
            <a:ext cx="7602790" cy="453712"/>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defRPr/>
            </a:pPr>
            <a:r>
              <a:rPr lang="ja-JP" altLang="en-US" b="0" dirty="0">
                <a:solidFill>
                  <a:schemeClr val="tx1"/>
                </a:solidFill>
              </a:rPr>
              <a:t>4　デジ田交付金</a:t>
            </a:r>
            <a:r>
              <a:rPr lang="ja-JP" altLang="en-US" b="0" dirty="0" smtClean="0">
                <a:solidFill>
                  <a:schemeClr val="tx1"/>
                </a:solidFill>
              </a:rPr>
              <a:t>令和６年度</a:t>
            </a:r>
            <a:r>
              <a:rPr lang="ja-JP" altLang="en-US" b="0" dirty="0">
                <a:solidFill>
                  <a:schemeClr val="tx1"/>
                </a:solidFill>
              </a:rPr>
              <a:t>活用実績一覧</a:t>
            </a:r>
          </a:p>
        </p:txBody>
      </p:sp>
      <p:sp>
        <p:nvSpPr>
          <p:cNvPr id="1193" name="正方形/長方形 25"/>
          <p:cNvSpPr/>
          <p:nvPr/>
        </p:nvSpPr>
        <p:spPr>
          <a:xfrm>
            <a:off x="190188" y="858516"/>
            <a:ext cx="2452428" cy="252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bg1"/>
                </a:solidFill>
                <a:latin typeface="Meiryo UI" panose="020B0604030504040204" pitchFamily="50" charset="-128"/>
                <a:ea typeface="Meiryo UI" panose="020B0604030504040204" pitchFamily="50" charset="-128"/>
              </a:rPr>
              <a:t>地方創生推進タイプ</a:t>
            </a:r>
          </a:p>
        </p:txBody>
      </p:sp>
      <p:sp>
        <p:nvSpPr>
          <p:cNvPr id="1194" name="タイトル 2"/>
          <p:cNvSpPr txBox="1"/>
          <p:nvPr/>
        </p:nvSpPr>
        <p:spPr>
          <a:xfrm>
            <a:off x="7984583" y="933857"/>
            <a:ext cx="1146247" cy="269870"/>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lgn="r">
              <a:defRPr/>
            </a:pPr>
            <a:r>
              <a:rPr lang="ja-JP" altLang="en-US" sz="1200" b="0" dirty="0">
                <a:solidFill>
                  <a:schemeClr val="bg1">
                    <a:lumMod val="50000"/>
                  </a:schemeClr>
                </a:solidFill>
              </a:rPr>
              <a:t>（単位：円）</a:t>
            </a:r>
            <a:endParaRPr lang="en-US" altLang="ja-JP" sz="1200" b="0" dirty="0">
              <a:solidFill>
                <a:schemeClr val="bg1">
                  <a:lumMod val="50000"/>
                </a:schemeClr>
              </a:solidFill>
            </a:endParaRPr>
          </a:p>
        </p:txBody>
      </p:sp>
      <p:sp>
        <p:nvSpPr>
          <p:cNvPr id="1195" name="タイトル 2"/>
          <p:cNvSpPr txBox="1"/>
          <p:nvPr/>
        </p:nvSpPr>
        <p:spPr>
          <a:xfrm>
            <a:off x="190188" y="3820010"/>
            <a:ext cx="7602790" cy="238268"/>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defRPr/>
            </a:pPr>
            <a:r>
              <a:rPr lang="en-US" altLang="ja-JP" sz="1000" b="0" dirty="0">
                <a:solidFill>
                  <a:schemeClr val="tx1"/>
                </a:solidFill>
              </a:rPr>
              <a:t>※1</a:t>
            </a:r>
            <a:r>
              <a:rPr lang="ja-JP" altLang="en-US" sz="1000" b="0" dirty="0">
                <a:solidFill>
                  <a:schemeClr val="tx1"/>
                </a:solidFill>
              </a:rPr>
              <a:t>　新潟県ほか三条市を含む</a:t>
            </a:r>
            <a:r>
              <a:rPr lang="ja-JP" altLang="en-US" sz="1000" b="0" dirty="0" smtClean="0">
                <a:solidFill>
                  <a:schemeClr val="tx1"/>
                </a:solidFill>
              </a:rPr>
              <a:t>県内</a:t>
            </a:r>
            <a:r>
              <a:rPr lang="en-US" altLang="ja-JP" sz="1000" b="0" dirty="0" smtClean="0">
                <a:solidFill>
                  <a:schemeClr val="tx1"/>
                </a:solidFill>
              </a:rPr>
              <a:t>18</a:t>
            </a:r>
            <a:r>
              <a:rPr lang="ja-JP" altLang="en-US" sz="1000" b="0" dirty="0" smtClean="0">
                <a:solidFill>
                  <a:schemeClr val="tx1"/>
                </a:solidFill>
              </a:rPr>
              <a:t>自治体に</a:t>
            </a:r>
            <a:r>
              <a:rPr lang="ja-JP" altLang="en-US" sz="1000" b="0" dirty="0">
                <a:solidFill>
                  <a:schemeClr val="tx1"/>
                </a:solidFill>
              </a:rPr>
              <a:t>よる広域連携事業（代表自治体：新潟県）</a:t>
            </a:r>
            <a:endParaRPr lang="en-US" altLang="ja-JP" sz="1000" b="0" dirty="0">
              <a:solidFill>
                <a:schemeClr val="tx1"/>
              </a:solidFill>
            </a:endParaRPr>
          </a:p>
        </p:txBody>
      </p:sp>
      <p:graphicFrame>
        <p:nvGraphicFramePr>
          <p:cNvPr id="1196" name="四角形 134"/>
          <p:cNvGraphicFramePr>
            <a:graphicFrameLocks noGrp="1"/>
          </p:cNvGraphicFramePr>
          <p:nvPr/>
        </p:nvGraphicFramePr>
        <p:xfrm>
          <a:off x="190184" y="1189133"/>
          <a:ext cx="8820000" cy="2511360"/>
        </p:xfrm>
        <a:graphic>
          <a:graphicData uri="http://schemas.openxmlformats.org/drawingml/2006/table">
            <a:tbl>
              <a:tblPr firstRow="1" bandRow="1">
                <a:tableStyleId>{5940675A-B579-460E-94D1-54222C63F5DA}</a:tableStyleId>
              </a:tblPr>
              <a:tblGrid>
                <a:gridCol w="288000">
                  <a:extLst>
                    <a:ext uri="{9D8B030D-6E8A-4147-A177-3AD203B41FA5}"/>
                  </a:extLst>
                </a:gridCol>
                <a:gridCol w="3996000">
                  <a:extLst>
                    <a:ext uri="{9D8B030D-6E8A-4147-A177-3AD203B41FA5}"/>
                  </a:extLst>
                </a:gridCol>
                <a:gridCol w="900000">
                  <a:extLst>
                    <a:ext uri="{9D8B030D-6E8A-4147-A177-3AD203B41FA5}"/>
                  </a:extLst>
                </a:gridCol>
                <a:gridCol w="900000">
                  <a:extLst>
                    <a:ext uri="{9D8B030D-6E8A-4147-A177-3AD203B41FA5}"/>
                  </a:extLst>
                </a:gridCol>
                <a:gridCol w="1289786">
                  <a:extLst>
                    <a:ext uri="{9D8B030D-6E8A-4147-A177-3AD203B41FA5}"/>
                  </a:extLst>
                </a:gridCol>
                <a:gridCol w="1446214">
                  <a:extLst>
                    <a:ext uri="{9D8B030D-6E8A-4147-A177-3AD203B41FA5}"/>
                  </a:extLst>
                </a:gridCol>
              </a:tblGrid>
              <a:tr h="250144">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a:t>
                      </a:r>
                      <a:endParaRPr dirty="0">
                        <a:solidFill>
                          <a:schemeClr val="tx1"/>
                        </a:solidFill>
                      </a:endParaRPr>
                    </a:p>
                  </a:txBody>
                  <a:tcPr anchor="ctr">
                    <a:solidFill>
                      <a:schemeClr val="accent5">
                        <a:lumMod val="20000"/>
                        <a:lumOff val="80000"/>
                      </a:schemeClr>
                    </a:solidFill>
                  </a:tcP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事業名称</a:t>
                      </a:r>
                      <a:endParaRPr>
                        <a:solidFill>
                          <a:schemeClr val="tx1"/>
                        </a:solidFill>
                      </a:endParaRPr>
                    </a:p>
                  </a:txBody>
                  <a:tcPr anchor="ctr">
                    <a:solidFill>
                      <a:schemeClr val="accent5">
                        <a:lumMod val="20000"/>
                        <a:lumOff val="80000"/>
                      </a:schemeClr>
                    </a:solidFill>
                  </a:tcP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事業区分</a:t>
                      </a:r>
                      <a:endParaRPr>
                        <a:solidFill>
                          <a:schemeClr val="tx1"/>
                        </a:solidFill>
                      </a:endParaRPr>
                    </a:p>
                  </a:txBody>
                  <a:tcPr anchor="ctr">
                    <a:solidFill>
                      <a:schemeClr val="accent5">
                        <a:lumMod val="20000"/>
                        <a:lumOff val="80000"/>
                      </a:schemeClr>
                    </a:solidFill>
                  </a:tcP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事業期間</a:t>
                      </a:r>
                      <a:endParaRPr>
                        <a:solidFill>
                          <a:schemeClr val="tx1"/>
                        </a:solidFill>
                      </a:endParaRPr>
                    </a:p>
                  </a:txBody>
                  <a:tcPr anchor="ctr">
                    <a:solidFill>
                      <a:schemeClr val="accent5">
                        <a:lumMod val="20000"/>
                        <a:lumOff val="80000"/>
                      </a:schemeClr>
                    </a:solidFill>
                  </a:tcP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事業費（実績）</a:t>
                      </a:r>
                      <a:endParaRPr>
                        <a:solidFill>
                          <a:schemeClr val="tx1"/>
                        </a:solidFill>
                      </a:endParaRPr>
                    </a:p>
                  </a:txBody>
                  <a:tcPr anchor="ctr">
                    <a:solidFill>
                      <a:schemeClr val="accent5">
                        <a:lumMod val="20000"/>
                        <a:lumOff val="80000"/>
                      </a:schemeClr>
                    </a:solidFill>
                  </a:tcPr>
                </a:tc>
                <a:tc>
                  <a:txBody>
                    <a:bodyPr/>
                    <a:lstStyle/>
                    <a:p>
                      <a:pPr algn="ctr"/>
                      <a:r>
                        <a:rPr kumimoji="1" lang="ja-JP" altLang="en-US" sz="1100" dirty="0">
                          <a:solidFill>
                            <a:schemeClr val="tx1"/>
                          </a:solidFill>
                          <a:latin typeface="Meiryo UI" panose="020B0604030504040204" pitchFamily="50" charset="-128"/>
                          <a:ea typeface="Meiryo UI" panose="020B0604030504040204" pitchFamily="50" charset="-128"/>
                        </a:rPr>
                        <a:t>精算払請求額</a:t>
                      </a:r>
                      <a:endParaRPr>
                        <a:solidFill>
                          <a:schemeClr val="tx1"/>
                        </a:solidFill>
                      </a:endParaRPr>
                    </a:p>
                  </a:txBody>
                  <a:tcPr anchor="ctr">
                    <a:solidFill>
                      <a:schemeClr val="accent5">
                        <a:lumMod val="20000"/>
                        <a:lumOff val="80000"/>
                      </a:schemeClr>
                    </a:solidFill>
                  </a:tcPr>
                </a:tc>
                <a:extLst>
                  <a:ext uri="{0D108BD9-81ED-4DB2-BD59-A6C34878D82A}"/>
                </a:extLst>
              </a:tr>
              <a:tr h="338400">
                <a:tc>
                  <a:txBody>
                    <a:bodyPr/>
                    <a:lstStyle/>
                    <a:p>
                      <a:pPr algn="r"/>
                      <a:r>
                        <a:rPr lang="ja-JP" altLang="en-US" sz="1200">
                          <a:solidFill>
                            <a:schemeClr val="tx1"/>
                          </a:solidFill>
                          <a:latin typeface="Meiryo UI"/>
                          <a:ea typeface="Meiryo UI"/>
                        </a:rPr>
                        <a:t>1</a:t>
                      </a:r>
                      <a:endParaRPr sz="1200">
                        <a:solidFill>
                          <a:schemeClr val="tx1"/>
                        </a:solidFill>
                        <a:latin typeface="Meiryo UI"/>
                        <a:ea typeface="Meiryo UI"/>
                      </a:endParaRPr>
                    </a:p>
                  </a:txBody>
                  <a:tcPr anchor="ctr"/>
                </a:tc>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不易流行×ウェルビーイングによるものづくりのまち未来協創戦略</a:t>
                      </a:r>
                    </a:p>
                  </a:txBody>
                  <a:tcPr anchor="ct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横展開</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R5</a:t>
                      </a: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R7</a:t>
                      </a:r>
                      <a:endParaRPr dirty="0">
                        <a:solidFill>
                          <a:schemeClr val="tx1"/>
                        </a:solidFill>
                      </a:endParaRPr>
                    </a:p>
                  </a:txBody>
                  <a:tcPr anchor="ctr"/>
                </a:tc>
                <a:tc>
                  <a:txBody>
                    <a:bodyPr/>
                    <a:lstStyle/>
                    <a:p>
                      <a:pPr algn="r"/>
                      <a:r>
                        <a:rPr kumimoji="1" lang="ja-JP" altLang="en-US" sz="1200" dirty="0">
                          <a:solidFill>
                            <a:schemeClr val="tx1"/>
                          </a:solidFill>
                          <a:latin typeface="Meiryo UI" panose="020B0604030504040204" pitchFamily="50" charset="-128"/>
                          <a:ea typeface="Meiryo UI" panose="020B0604030504040204" pitchFamily="50" charset="-128"/>
                        </a:rPr>
                        <a:t>20,430,861</a:t>
                      </a:r>
                    </a:p>
                  </a:txBody>
                  <a:tcPr anchor="ctr"/>
                </a:tc>
                <a:tc>
                  <a:txBody>
                    <a:bodyPr/>
                    <a:lstStyle/>
                    <a:p>
                      <a:pPr algn="r"/>
                      <a:r>
                        <a:rPr kumimoji="1" lang="ja-JP" altLang="en-US" sz="1200" dirty="0">
                          <a:solidFill>
                            <a:schemeClr val="tx1"/>
                          </a:solidFill>
                          <a:latin typeface="Meiryo UI" panose="020B0604030504040204" pitchFamily="50" charset="-128"/>
                          <a:ea typeface="Meiryo UI" panose="020B0604030504040204" pitchFamily="50" charset="-128"/>
                        </a:rPr>
                        <a:t>10,215,430</a:t>
                      </a:r>
                    </a:p>
                  </a:txBody>
                  <a:tcPr anchor="ctr"/>
                </a:tc>
                <a:extLst>
                  <a:ext uri="{0D108BD9-81ED-4DB2-BD59-A6C34878D82A}"/>
                </a:extLst>
              </a:tr>
              <a:tr h="338400">
                <a:tc>
                  <a:txBody>
                    <a:bodyPr/>
                    <a:lstStyle/>
                    <a:p>
                      <a:pPr algn="r"/>
                      <a:r>
                        <a:rPr kumimoji="1" lang="ja-JP" altLang="en-US" sz="1200" dirty="0">
                          <a:solidFill>
                            <a:schemeClr val="tx1"/>
                          </a:solidFill>
                          <a:latin typeface="Meiryo UI" panose="020B0604030504040204" pitchFamily="50" charset="-128"/>
                          <a:ea typeface="Meiryo UI" panose="020B0604030504040204" pitchFamily="50" charset="-128"/>
                        </a:rPr>
                        <a:t>2</a:t>
                      </a: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多様性への理解促進と生きがいづくりを通じた生涯活躍のまち推進事業</a:t>
                      </a:r>
                    </a:p>
                  </a:txBody>
                  <a:tcPr anchor="ctr">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rPr>
                        <a:t>横展開</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R5</a:t>
                      </a: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en-US" altLang="ja-JP"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R7</a:t>
                      </a:r>
                      <a:endParaRPr lang="en-US" altLang="ja-JP" sz="1200" dirty="0">
                        <a:solidFill>
                          <a:schemeClr val="tx1"/>
                        </a:solidFill>
                      </a:endParaRPr>
                    </a:p>
                  </a:txBody>
                  <a:tcPr anchor="ctr">
                    <a:lnB w="12700" cap="flat" cmpd="sng" algn="ctr">
                      <a:solidFill>
                        <a:schemeClr val="tx1"/>
                      </a:solidFill>
                      <a:prstDash val="solid"/>
                      <a:round/>
                      <a:headEnd type="none" w="med" len="med"/>
                      <a:tailEnd type="none" w="med" len="med"/>
                    </a:lnB>
                  </a:tcPr>
                </a:tc>
                <a:tc>
                  <a:txBody>
                    <a:bodyPr/>
                    <a:lstStyle/>
                    <a:p>
                      <a:pPr algn="r"/>
                      <a:r>
                        <a:rPr kumimoji="1" lang="ja-JP" altLang="en-US" sz="1200" dirty="0">
                          <a:solidFill>
                            <a:schemeClr val="tx1"/>
                          </a:solidFill>
                          <a:latin typeface="Meiryo UI" panose="020B0604030504040204" pitchFamily="50" charset="-128"/>
                          <a:ea typeface="Meiryo UI" panose="020B0604030504040204" pitchFamily="50" charset="-128"/>
                        </a:rPr>
                        <a:t>1,833,150</a:t>
                      </a:r>
                    </a:p>
                  </a:txBody>
                  <a:tcPr anchor="ctr">
                    <a:lnB w="12700" cap="flat" cmpd="sng" algn="ctr">
                      <a:solidFill>
                        <a:schemeClr val="tx1"/>
                      </a:solidFill>
                      <a:prstDash val="solid"/>
                      <a:round/>
                      <a:headEnd type="none" w="med" len="med"/>
                      <a:tailEnd type="none" w="med" len="med"/>
                    </a:lnB>
                  </a:tcPr>
                </a:tc>
                <a:tc>
                  <a:txBody>
                    <a:bodyPr/>
                    <a:lstStyle/>
                    <a:p>
                      <a:pPr algn="r"/>
                      <a:r>
                        <a:rPr kumimoji="1" lang="ja-JP" altLang="en-US" sz="1200" dirty="0">
                          <a:solidFill>
                            <a:schemeClr val="tx1"/>
                          </a:solidFill>
                          <a:latin typeface="Meiryo UI" panose="020B0604030504040204" pitchFamily="50" charset="-128"/>
                          <a:ea typeface="Meiryo UI" panose="020B0604030504040204" pitchFamily="50" charset="-128"/>
                        </a:rPr>
                        <a:t>916,575</a:t>
                      </a:r>
                    </a:p>
                  </a:txBody>
                  <a:tcPr anchor="ctr">
                    <a:lnB w="12700" cap="flat" cmpd="sng" algn="ctr">
                      <a:solidFill>
                        <a:schemeClr val="tx1"/>
                      </a:solidFill>
                      <a:prstDash val="solid"/>
                      <a:round/>
                      <a:headEnd type="none" w="med" len="med"/>
                      <a:tailEnd type="none" w="med" len="med"/>
                    </a:lnB>
                  </a:tcPr>
                </a:tc>
                <a:extLst>
                  <a:ext uri="{0D108BD9-81ED-4DB2-BD59-A6C34878D82A}"/>
                </a:extLst>
              </a:tr>
              <a:tr h="228600">
                <a:tc>
                  <a:txBody>
                    <a:bodyPr/>
                    <a:lstStyle/>
                    <a:p>
                      <a:pPr algn="r"/>
                      <a:r>
                        <a:rPr kumimoji="1" lang="ja-JP" altLang="en-US" sz="1200" dirty="0">
                          <a:solidFill>
                            <a:schemeClr val="tx1"/>
                          </a:solidFill>
                          <a:latin typeface="Meiryo UI" panose="020B0604030504040204" pitchFamily="50" charset="-128"/>
                          <a:ea typeface="Meiryo UI" panose="020B0604030504040204" pitchFamily="50" charset="-128"/>
                        </a:rPr>
                        <a:t>3</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人材・学・企業の結集「課題先進地からのデジタルイノベーション戦略」　</a:t>
                      </a:r>
                      <a:r>
                        <a:rPr kumimoji="1" lang="en-US" altLang="ja-JP" sz="1200" dirty="0">
                          <a:solidFill>
                            <a:schemeClr val="tx1"/>
                          </a:solidFill>
                          <a:latin typeface="Meiryo UI" panose="020B0604030504040204" pitchFamily="50" charset="-128"/>
                          <a:ea typeface="Meiryo UI" panose="020B0604030504040204" pitchFamily="50" charset="-128"/>
                        </a:rPr>
                        <a:t>※1</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rPr>
                        <a:t>横展開</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R5</a:t>
                      </a: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en-US" altLang="ja-JP"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R9</a:t>
                      </a:r>
                      <a:endParaRPr lang="en-US" altLang="ja-JP" sz="1200" dirty="0">
                        <a:solidFill>
                          <a:schemeClr val="tx1"/>
                        </a:solidFill>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ja-JP" altLang="en-US" sz="1200" dirty="0">
                          <a:solidFill>
                            <a:schemeClr val="tx1"/>
                          </a:solidFill>
                          <a:latin typeface="Meiryo UI" panose="020B0604030504040204" pitchFamily="50" charset="-128"/>
                          <a:ea typeface="Meiryo UI" panose="020B0604030504040204" pitchFamily="50" charset="-128"/>
                        </a:rPr>
                        <a:t>11,000,000</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ja-JP" altLang="en-US" sz="1200" dirty="0">
                          <a:solidFill>
                            <a:schemeClr val="tx1"/>
                          </a:solidFill>
                          <a:latin typeface="Meiryo UI" panose="020B0604030504040204" pitchFamily="50" charset="-128"/>
                          <a:ea typeface="Meiryo UI" panose="020B0604030504040204" pitchFamily="50" charset="-128"/>
                        </a:rPr>
                        <a:t>5,500,000</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228600">
                <a:tc>
                  <a:txBody>
                    <a:bodyP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rPr>
                        <a:t>４</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solidFill>
                            <a:schemeClr val="tx1"/>
                          </a:solidFill>
                          <a:latin typeface="Meiryo UI" panose="020B0604030504040204" pitchFamily="50" charset="-128"/>
                          <a:ea typeface="Meiryo UI" panose="020B0604030504040204" pitchFamily="50" charset="-128"/>
                        </a:rPr>
                        <a:t>半世紀を経て完成する歴史の道八十里越街道と日本一の地方創生路線只見線が繋ぐ新たな広域観光Ｘ （エックス）圏創生プロジェクト　</a:t>
                      </a:r>
                      <a:r>
                        <a:rPr kumimoji="1" lang="en-US" altLang="ja-JP" sz="1200" dirty="0" smtClean="0">
                          <a:solidFill>
                            <a:schemeClr val="tx1"/>
                          </a:solidFill>
                          <a:latin typeface="Meiryo UI" panose="020B0604030504040204" pitchFamily="50" charset="-128"/>
                          <a:ea typeface="Meiryo UI" panose="020B0604030504040204" pitchFamily="50" charset="-128"/>
                        </a:rPr>
                        <a:t>※2</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rPr>
                        <a:t>横展開</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R6</a:t>
                      </a:r>
                      <a:r>
                        <a:rPr kumimoji="1" lang="ja-JP" altLang="en-US"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en-US" altLang="ja-JP" sz="12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R8</a:t>
                      </a:r>
                      <a:endParaRPr lang="en-US" altLang="ja-JP" sz="1200" dirty="0">
                        <a:solidFill>
                          <a:schemeClr val="tx1"/>
                        </a:solidFill>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ja-JP" altLang="en-US" sz="1200" dirty="0">
                          <a:solidFill>
                            <a:schemeClr val="tx1"/>
                          </a:solidFill>
                          <a:latin typeface="Meiryo UI" panose="020B0604030504040204" pitchFamily="50" charset="-128"/>
                          <a:ea typeface="Meiryo UI" panose="020B0604030504040204" pitchFamily="50" charset="-128"/>
                        </a:rPr>
                        <a:t>4,459,253</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kumimoji="1" lang="ja-JP" altLang="en-US" sz="1200" dirty="0">
                          <a:solidFill>
                            <a:schemeClr val="tx1"/>
                          </a:solidFill>
                          <a:latin typeface="Meiryo UI" panose="020B0604030504040204" pitchFamily="50" charset="-128"/>
                          <a:ea typeface="Meiryo UI" panose="020B0604030504040204" pitchFamily="50" charset="-128"/>
                        </a:rPr>
                        <a:t>2,229,626</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38400">
                <a:tc gridSpan="4">
                  <a:txBody>
                    <a:bodyPr/>
                    <a:lstStyle/>
                    <a:p>
                      <a:pPr algn="r"/>
                      <a:r>
                        <a:rPr kumimoji="1" lang="ja-JP" altLang="en-US" sz="1200" dirty="0">
                          <a:solidFill>
                            <a:schemeClr val="tx1"/>
                          </a:solidFill>
                          <a:latin typeface="Meiryo UI" panose="020B0604030504040204" pitchFamily="50" charset="-128"/>
                          <a:ea typeface="Meiryo UI" panose="020B0604030504040204" pitchFamily="50" charset="-128"/>
                        </a:rPr>
                        <a:t>合計</a:t>
                      </a:r>
                      <a:endParaRPr>
                        <a:solidFill>
                          <a:schemeClr val="tx1"/>
                        </a:solidFill>
                      </a:endParaRPr>
                    </a:p>
                  </a:txBody>
                  <a:tcPr anchor="ct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anchor="ctr"/>
                </a:tc>
                <a:tc>
                  <a:txBody>
                    <a:bodyPr/>
                    <a:lstStyle/>
                    <a:p>
                      <a:pPr algn="r"/>
                      <a:r>
                        <a:rPr kumimoji="1" lang="ja-JP" altLang="en-US" sz="1200" dirty="0">
                          <a:solidFill>
                            <a:schemeClr val="tx1"/>
                          </a:solidFill>
                          <a:latin typeface="Meiryo UI" panose="020B0604030504040204" pitchFamily="50" charset="-128"/>
                          <a:ea typeface="Meiryo UI" panose="020B0604030504040204" pitchFamily="50" charset="-128"/>
                        </a:rPr>
                        <a:t>37,723,264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1200" dirty="0">
                          <a:solidFill>
                            <a:schemeClr val="tx1"/>
                          </a:solidFill>
                          <a:latin typeface="Meiryo UI" panose="020B0604030504040204" pitchFamily="50" charset="-128"/>
                          <a:ea typeface="Meiryo UI" panose="020B0604030504040204" pitchFamily="50" charset="-128"/>
                        </a:rPr>
                        <a:t>18,861,631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extLst>
              </a:tr>
            </a:tbl>
          </a:graphicData>
        </a:graphic>
      </p:graphicFrame>
      <p:sp>
        <p:nvSpPr>
          <p:cNvPr id="1197" name="タイトル 135"/>
          <p:cNvSpPr txBox="1"/>
          <p:nvPr/>
        </p:nvSpPr>
        <p:spPr>
          <a:xfrm>
            <a:off x="190188" y="4058278"/>
            <a:ext cx="7602790" cy="239092"/>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defRPr/>
            </a:pPr>
            <a:r>
              <a:rPr lang="en-US" altLang="ja-JP" sz="1000" b="0" dirty="0" smtClean="0">
                <a:solidFill>
                  <a:schemeClr val="tx1"/>
                </a:solidFill>
              </a:rPr>
              <a:t>※2</a:t>
            </a:r>
            <a:r>
              <a:rPr lang="ja-JP" altLang="en-US" sz="1000" b="0" dirty="0">
                <a:solidFill>
                  <a:schemeClr val="tx1"/>
                </a:solidFill>
              </a:rPr>
              <a:t>　</a:t>
            </a:r>
            <a:r>
              <a:rPr lang="ja-JP" altLang="en-US" sz="1000" b="0" dirty="0" smtClean="0">
                <a:solidFill>
                  <a:schemeClr val="tx1"/>
                </a:solidFill>
              </a:rPr>
              <a:t>只見町、南会津町、金山町、三条市及び魚沼市による広域</a:t>
            </a:r>
            <a:r>
              <a:rPr lang="ja-JP" altLang="en-US" sz="1000" b="0" dirty="0">
                <a:solidFill>
                  <a:schemeClr val="tx1"/>
                </a:solidFill>
              </a:rPr>
              <a:t>連携事業（代表自治体</a:t>
            </a:r>
            <a:r>
              <a:rPr lang="ja-JP" altLang="en-US" sz="1000" b="0" dirty="0" smtClean="0">
                <a:solidFill>
                  <a:schemeClr val="tx1"/>
                </a:solidFill>
              </a:rPr>
              <a:t>：只見町）</a:t>
            </a:r>
            <a:endParaRPr lang="en-US" altLang="ja-JP" sz="1000" b="0" dirty="0">
              <a:solidFill>
                <a:schemeClr val="tx1"/>
              </a:solidFill>
            </a:endParaRPr>
          </a:p>
        </p:txBody>
      </p:sp>
    </p:spTree>
    <p:extLst>
      <p:ext uri="{BB962C8B-B14F-4D97-AF65-F5344CB8AC3E}">
        <p14:creationId xmlns:p14="http://schemas.microsoft.com/office/powerpoint/2010/main" val="52134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99" name="Rectangle 128"/>
          <p:cNvSpPr>
            <a:spLocks noChangeArrowheads="1"/>
          </p:cNvSpPr>
          <p:nvPr/>
        </p:nvSpPr>
        <p:spPr>
          <a:xfrm flipV="1">
            <a:off x="-9934" y="720664"/>
            <a:ext cx="9151740" cy="59235"/>
          </a:xfrm>
          <a:prstGeom prst="rect">
            <a:avLst/>
          </a:prstGeom>
          <a:gradFill rotWithShape="1">
            <a:gsLst>
              <a:gs pos="0">
                <a:srgbClr val="3366FF"/>
              </a:gs>
              <a:gs pos="100000">
                <a:schemeClr val="bg1"/>
              </a:gs>
            </a:gsLst>
            <a:lin ang="0" scaled="1"/>
            <a:tileRect/>
          </a:gradFill>
          <a:ln>
            <a:noFill/>
          </a:ln>
        </p:spPr>
        <p:txBody>
          <a:bodyPr rot="10800000" wrap="none" lIns="63074" tIns="31539" rIns="63074" bIns="31539" anchor="ctr"/>
          <a:lstStyle/>
          <a:p>
            <a:pPr defTabSz="843511">
              <a:defRPr/>
            </a:pPr>
            <a:endParaRPr lang="ja-JP" altLang="ja-JP" sz="1015"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00" name="タイトル 2"/>
          <p:cNvSpPr txBox="1"/>
          <p:nvPr/>
        </p:nvSpPr>
        <p:spPr>
          <a:xfrm>
            <a:off x="-11353" y="237680"/>
            <a:ext cx="9140955" cy="453712"/>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defRPr/>
            </a:pPr>
            <a:r>
              <a:rPr lang="ja-JP" altLang="en-US" b="0" dirty="0">
                <a:solidFill>
                  <a:schemeClr val="tx1"/>
                </a:solidFill>
              </a:rPr>
              <a:t>５　デジ田交付金</a:t>
            </a:r>
            <a:r>
              <a:rPr lang="en-US" altLang="ja-JP" b="0" dirty="0">
                <a:solidFill>
                  <a:schemeClr val="tx1"/>
                </a:solidFill>
              </a:rPr>
              <a:t>令和６年度事業KPI</a:t>
            </a:r>
            <a:r>
              <a:rPr lang="ja-JP" altLang="en-US" b="0" dirty="0">
                <a:solidFill>
                  <a:schemeClr val="tx1"/>
                </a:solidFill>
              </a:rPr>
              <a:t>（重要業績評価指標）の実績</a:t>
            </a:r>
            <a:endParaRPr>
              <a:solidFill>
                <a:schemeClr val="tx1"/>
              </a:solidFill>
            </a:endParaRPr>
          </a:p>
        </p:txBody>
      </p:sp>
      <p:sp>
        <p:nvSpPr>
          <p:cNvPr id="1201" name="正方形/長方形 55"/>
          <p:cNvSpPr/>
          <p:nvPr/>
        </p:nvSpPr>
        <p:spPr>
          <a:xfrm>
            <a:off x="8706545" y="-713"/>
            <a:ext cx="424285" cy="306884"/>
          </a:xfrm>
          <a:prstGeom prst="rect">
            <a:avLst/>
          </a:prstGeom>
        </p:spPr>
        <p:txBody>
          <a:bodyPr wrap="square">
            <a:spAutoFit/>
          </a:bodyPr>
          <a:lstStyle/>
          <a:p>
            <a:pPr algn="ctr"/>
            <a:r>
              <a:rPr lang="ja-JP" altLang="en-US" sz="1400">
                <a:solidFill>
                  <a:schemeClr val="bg1">
                    <a:lumMod val="75000"/>
                  </a:schemeClr>
                </a:solidFill>
                <a:latin typeface="Meiryo UI"/>
                <a:ea typeface="Meiryo UI"/>
              </a:rPr>
              <a:t>５</a:t>
            </a:r>
            <a:endParaRPr sz="1400">
              <a:solidFill>
                <a:schemeClr val="bg1">
                  <a:lumMod val="75000"/>
                </a:schemeClr>
              </a:solidFill>
              <a:latin typeface="Meiryo UI"/>
              <a:ea typeface="Meiryo UI"/>
            </a:endParaRPr>
          </a:p>
        </p:txBody>
      </p:sp>
      <p:sp>
        <p:nvSpPr>
          <p:cNvPr id="1202" name="正方形/長方形 42"/>
          <p:cNvSpPr/>
          <p:nvPr/>
        </p:nvSpPr>
        <p:spPr>
          <a:xfrm>
            <a:off x="99545" y="1294785"/>
            <a:ext cx="8932782" cy="673746"/>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spcBef>
                <a:spcPts val="300"/>
              </a:spcBef>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203" name="正方形/長方形 43"/>
          <p:cNvSpPr/>
          <p:nvPr/>
        </p:nvSpPr>
        <p:spPr>
          <a:xfrm>
            <a:off x="78669" y="1294785"/>
            <a:ext cx="967635" cy="673746"/>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spcBef>
                <a:spcPts val="300"/>
              </a:spcBef>
            </a:pPr>
            <a:r>
              <a:rPr lang="ja-JP" altLang="en-US" sz="1200" dirty="0">
                <a:solidFill>
                  <a:schemeClr val="bg1"/>
                </a:solidFill>
                <a:latin typeface="Meiryo UI" panose="020B0604030504040204" pitchFamily="50" charset="-128"/>
                <a:ea typeface="Meiryo UI" panose="020B0604030504040204" pitchFamily="50" charset="-128"/>
              </a:rPr>
              <a:t>事業概要</a:t>
            </a:r>
            <a:endParaRPr lang="en-US" altLang="ja-JP" sz="1200" dirty="0">
              <a:solidFill>
                <a:schemeClr val="bg1"/>
              </a:solidFill>
              <a:latin typeface="Meiryo UI" panose="020B0604030504040204" pitchFamily="50" charset="-128"/>
              <a:ea typeface="Meiryo UI" panose="020B0604030504040204" pitchFamily="50" charset="-128"/>
            </a:endParaRPr>
          </a:p>
        </p:txBody>
      </p:sp>
      <p:sp>
        <p:nvSpPr>
          <p:cNvPr id="1204" name="正方形/長方形 44"/>
          <p:cNvSpPr/>
          <p:nvPr/>
        </p:nvSpPr>
        <p:spPr>
          <a:xfrm>
            <a:off x="1046303" y="1332069"/>
            <a:ext cx="7984964" cy="646331"/>
          </a:xfrm>
          <a:prstGeom prst="rect">
            <a:avLst/>
          </a:prstGeom>
        </p:spPr>
        <p:txBody>
          <a:bodyPr wrap="square">
            <a:spAutoFit/>
          </a:bodyPr>
          <a:lstStyle/>
          <a:p>
            <a:r>
              <a:rPr lang="ja-JP" altLang="en-US" sz="1200" dirty="0">
                <a:latin typeface="Meiryo UI" panose="020B0604030504040204" pitchFamily="50" charset="-128"/>
                <a:ea typeface="Meiryo UI" panose="020B0604030504040204" pitchFamily="50" charset="-128"/>
              </a:rPr>
              <a:t>人材不足や労働生産性の低さといった課題を克服し、このまちのアイデンティティである「ものづくり」を将来にわたり守っていくため、製品の高付加</a:t>
            </a:r>
            <a:r>
              <a:rPr lang="ja-JP" altLang="en-US" sz="1200" dirty="0" smtClean="0">
                <a:latin typeface="Meiryo UI" panose="020B0604030504040204" pitchFamily="50" charset="-128"/>
                <a:ea typeface="Meiryo UI" panose="020B0604030504040204" pitchFamily="50" charset="-128"/>
              </a:rPr>
              <a:t>価値化や職場</a:t>
            </a:r>
            <a:r>
              <a:rPr lang="ja-JP" altLang="en-US" sz="1200" dirty="0">
                <a:latin typeface="Meiryo UI" panose="020B0604030504040204" pitchFamily="50" charset="-128"/>
                <a:ea typeface="Meiryo UI" panose="020B0604030504040204" pitchFamily="50" charset="-128"/>
              </a:rPr>
              <a:t>の</a:t>
            </a:r>
            <a:r>
              <a:rPr lang="ja-JP" altLang="en-US" sz="1200" dirty="0" smtClean="0">
                <a:latin typeface="Meiryo UI" panose="020B0604030504040204" pitchFamily="50" charset="-128"/>
                <a:ea typeface="Meiryo UI" panose="020B0604030504040204" pitchFamily="50" charset="-128"/>
              </a:rPr>
              <a:t>ウェルビーイングの実現に向けた必要</a:t>
            </a:r>
            <a:r>
              <a:rPr lang="ja-JP" altLang="en-US" sz="1200" dirty="0">
                <a:latin typeface="Meiryo UI" panose="020B0604030504040204" pitchFamily="50" charset="-128"/>
                <a:ea typeface="Meiryo UI" panose="020B0604030504040204" pitchFamily="50" charset="-128"/>
              </a:rPr>
              <a:t>な</a:t>
            </a:r>
            <a:r>
              <a:rPr lang="ja-JP" altLang="en-US" sz="1200" dirty="0" smtClean="0">
                <a:latin typeface="Meiryo UI" panose="020B0604030504040204" pitchFamily="50" charset="-128"/>
                <a:ea typeface="Meiryo UI" panose="020B0604030504040204" pitchFamily="50" charset="-128"/>
              </a:rPr>
              <a:t>環境づくり、また、デジタルトランスフォーメーションなどの時代</a:t>
            </a:r>
            <a:r>
              <a:rPr lang="ja-JP" altLang="en-US" sz="1200" dirty="0">
                <a:latin typeface="Meiryo UI" panose="020B0604030504040204" pitchFamily="50" charset="-128"/>
                <a:ea typeface="Meiryo UI" panose="020B0604030504040204" pitchFamily="50" charset="-128"/>
              </a:rPr>
              <a:t>の変化に適応するための取組</a:t>
            </a:r>
            <a:r>
              <a:rPr lang="ja-JP" altLang="en-US" sz="1200" dirty="0" smtClean="0">
                <a:latin typeface="Meiryo UI" panose="020B0604030504040204" pitchFamily="50" charset="-128"/>
                <a:ea typeface="Meiryo UI" panose="020B0604030504040204" pitchFamily="50" charset="-128"/>
              </a:rPr>
              <a:t>を行うもの</a:t>
            </a:r>
            <a:endParaRPr dirty="0">
              <a:solidFill>
                <a:schemeClr val="tx1"/>
              </a:solidFill>
            </a:endParaRPr>
          </a:p>
        </p:txBody>
      </p:sp>
      <p:sp>
        <p:nvSpPr>
          <p:cNvPr id="1205" name="正方形/長方形 45"/>
          <p:cNvSpPr/>
          <p:nvPr/>
        </p:nvSpPr>
        <p:spPr>
          <a:xfrm>
            <a:off x="99545" y="896204"/>
            <a:ext cx="8932782" cy="313056"/>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spcBef>
                <a:spcPts val="300"/>
              </a:spcBef>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206" name="正方形/長方形 46"/>
          <p:cNvSpPr/>
          <p:nvPr/>
        </p:nvSpPr>
        <p:spPr>
          <a:xfrm>
            <a:off x="78669" y="896203"/>
            <a:ext cx="967635" cy="304418"/>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spcBef>
                <a:spcPts val="300"/>
              </a:spcBef>
            </a:pPr>
            <a:r>
              <a:rPr lang="ja-JP" altLang="en-US" sz="1200" dirty="0">
                <a:solidFill>
                  <a:schemeClr val="bg1"/>
                </a:solidFill>
                <a:latin typeface="Meiryo UI" panose="020B0604030504040204" pitchFamily="50" charset="-128"/>
                <a:ea typeface="Meiryo UI" panose="020B0604030504040204" pitchFamily="50" charset="-128"/>
              </a:rPr>
              <a:t>事業№1</a:t>
            </a:r>
          </a:p>
        </p:txBody>
      </p:sp>
      <p:sp>
        <p:nvSpPr>
          <p:cNvPr id="1207" name="正方形/長方形 47"/>
          <p:cNvSpPr/>
          <p:nvPr/>
        </p:nvSpPr>
        <p:spPr>
          <a:xfrm>
            <a:off x="1046304" y="916500"/>
            <a:ext cx="7984964" cy="276106"/>
          </a:xfrm>
          <a:prstGeom prst="rect">
            <a:avLst/>
          </a:prstGeom>
          <a:noFill/>
        </p:spPr>
        <p:txBody>
          <a:bodyPr wrap="square">
            <a:spAutoFit/>
          </a:bodyPr>
          <a:lstStyle/>
          <a:p>
            <a:r>
              <a:rPr lang="ja-JP" altLang="en-US" sz="1200" dirty="0">
                <a:latin typeface="Meiryo UI" panose="020B0604030504040204" pitchFamily="50" charset="-128"/>
                <a:ea typeface="Meiryo UI" panose="020B0604030504040204" pitchFamily="50" charset="-128"/>
              </a:rPr>
              <a:t>不易流行</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ウェルビーイングによるものづくりのまち未来協創戦略</a:t>
            </a:r>
            <a:endParaRPr lang="ja-JP" altLang="en-US" sz="1200" dirty="0"/>
          </a:p>
        </p:txBody>
      </p:sp>
      <p:graphicFrame>
        <p:nvGraphicFramePr>
          <p:cNvPr id="1208" name="表 48"/>
          <p:cNvGraphicFramePr>
            <a:graphicFrameLocks noGrp="1"/>
          </p:cNvGraphicFramePr>
          <p:nvPr>
            <p:extLst>
              <p:ext uri="{D42A27DB-BD31-4B8C-83A1-F6EECF244321}">
                <p14:modId xmlns:p14="http://schemas.microsoft.com/office/powerpoint/2010/main" val="3316783265"/>
              </p:ext>
            </p:extLst>
          </p:nvPr>
        </p:nvGraphicFramePr>
        <p:xfrm>
          <a:off x="78668" y="2054056"/>
          <a:ext cx="2977515" cy="1501944"/>
        </p:xfrm>
        <a:graphic>
          <a:graphicData uri="http://schemas.openxmlformats.org/drawingml/2006/table">
            <a:tbl>
              <a:tblPr firstRow="1" bandRow="1">
                <a:tableStyleId>{5C22544A-7EE6-4342-B048-85BDC9FD1C3A}</a:tableStyleId>
              </a:tblPr>
              <a:tblGrid>
                <a:gridCol w="2977515">
                  <a:extLst>
                    <a:ext uri="{9D8B030D-6E8A-4147-A177-3AD203B41FA5}"/>
                  </a:extLst>
                </a:gridCol>
              </a:tblGrid>
              <a:tr h="4068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個別事業</a:t>
                      </a:r>
                      <a:endParaRPr dirty="0">
                        <a:solidFill>
                          <a:schemeClr val="tx1"/>
                        </a:solidFill>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extLst>
              </a:tr>
              <a:tr h="1095144">
                <a:tc>
                  <a:txBody>
                    <a:bodyPr/>
                    <a:lstStyle/>
                    <a:p>
                      <a:pPr marL="171450" indent="-171450">
                        <a:buFont typeface="Meiryo UI" panose="020B0604030504040204" pitchFamily="50" charset="-128"/>
                        <a:buChar char="⃝"/>
                      </a:pPr>
                      <a:r>
                        <a:rPr kumimoji="1" lang="ja-JP" altLang="en-US" sz="105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ものづくりプラットフォーム構築・実装推進事業</a:t>
                      </a:r>
                      <a:endParaRPr kumimoji="1" lang="en-US" altLang="zh-TW" sz="105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Meiryo UI" panose="020B0604030504040204" pitchFamily="50" charset="-128"/>
                        <a:buChar char="⃝"/>
                      </a:pPr>
                      <a:r>
                        <a:rPr kumimoji="1" lang="zh-TW" altLang="en-US" sz="105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販路開拓支援事業</a:t>
                      </a:r>
                    </a:p>
                    <a:p>
                      <a:pPr marL="171450" indent="-171450">
                        <a:buFont typeface="Meiryo UI" panose="020B0604030504040204" pitchFamily="50" charset="-128"/>
                        <a:buChar char="⃝"/>
                      </a:pPr>
                      <a:r>
                        <a:rPr kumimoji="1" lang="zh-TW" altLang="en-US" sz="105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事業承継等推進事業</a:t>
                      </a:r>
                    </a:p>
                    <a:p>
                      <a:pPr marL="171450" indent="-171450">
                        <a:buFont typeface="Meiryo UI" panose="020B0604030504040204" pitchFamily="50" charset="-128"/>
                        <a:buChar char="⃝"/>
                      </a:pPr>
                      <a:r>
                        <a:rPr kumimoji="1" lang="ja-JP" altLang="en-US" sz="105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労働環境改善・働きがい向上モデル企業創出事業</a:t>
                      </a:r>
                      <a:endParaRPr kumimoji="1" lang="en-US" altLang="ja-JP" sz="105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extLst>
              </a:tr>
            </a:tbl>
          </a:graphicData>
        </a:graphic>
      </p:graphicFrame>
      <p:graphicFrame>
        <p:nvGraphicFramePr>
          <p:cNvPr id="1209" name="表 49"/>
          <p:cNvGraphicFramePr>
            <a:graphicFrameLocks noGrp="1"/>
          </p:cNvGraphicFramePr>
          <p:nvPr>
            <p:extLst>
              <p:ext uri="{D42A27DB-BD31-4B8C-83A1-F6EECF244321}">
                <p14:modId xmlns:p14="http://schemas.microsoft.com/office/powerpoint/2010/main" val="682342176"/>
              </p:ext>
            </p:extLst>
          </p:nvPr>
        </p:nvGraphicFramePr>
        <p:xfrm>
          <a:off x="3164472" y="2054056"/>
          <a:ext cx="5868032" cy="1404000"/>
        </p:xfrm>
        <a:graphic>
          <a:graphicData uri="http://schemas.openxmlformats.org/drawingml/2006/table">
            <a:tbl>
              <a:tblPr firstRow="1" bandRow="1">
                <a:tableStyleId>{5C22544A-7EE6-4342-B048-85BDC9FD1C3A}</a:tableStyleId>
              </a:tblPr>
              <a:tblGrid>
                <a:gridCol w="3634151"/>
                <a:gridCol w="1110013"/>
                <a:gridCol w="1123868"/>
              </a:tblGrid>
              <a:tr h="40992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KPI</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zh-TW"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重要業績評価</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指標）</a:t>
                      </a:r>
                      <a:endParaRPr kumimoji="1" lang="zh-CN"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令和6年度</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目標値</a:t>
                      </a:r>
                      <a:endParaRPr dirty="0">
                        <a:solidFill>
                          <a:schemeClr val="tx1"/>
                        </a:solidFill>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令和6年度</a:t>
                      </a:r>
                      <a:endParaRPr kumimoji="1" lang="ja-JP" altLang="en-US" sz="1100" b="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実績値</a:t>
                      </a:r>
                      <a:endParaRPr dirty="0">
                        <a:solidFill>
                          <a:schemeClr val="tx1"/>
                        </a:solidFill>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extLst>
              </a:tr>
              <a:tr h="296648">
                <a:tc>
                  <a:txBody>
                    <a:bodyPr/>
                    <a:lstStyle/>
                    <a:p>
                      <a:r>
                        <a:rPr kumimoji="1" lang="ja-JP" altLang="en-US" sz="105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地域の労働生産性（生産年齢人口１人当たりの付加価値額）</a:t>
                      </a:r>
                      <a:endParaRPr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2.2</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+6.2%</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extLst>
              </a:tr>
              <a:tr h="410209">
                <a:tc>
                  <a:txBody>
                    <a:bodyPr/>
                    <a:lstStyle/>
                    <a:p>
                      <a:r>
                        <a:rPr kumimoji="1" lang="ja-JP" altLang="en-US" sz="105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事業を通じて労働生産性（１人当たり付加価値額）が増加した企業数</a:t>
                      </a:r>
                      <a:endParaRPr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47</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件</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68件</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extLst>
              </a:tr>
              <a:tr h="287216">
                <a:tc>
                  <a:txBody>
                    <a:bodyPr/>
                    <a:lstStyle/>
                    <a:p>
                      <a:r>
                        <a:rPr lang="ja-JP" altLang="en-US" sz="1050" dirty="0" smtClean="0">
                          <a:solidFill>
                            <a:schemeClr val="tx1"/>
                          </a:solidFill>
                          <a:latin typeface="Meiryo UI" panose="020B0604030504040204" pitchFamily="50" charset="-128"/>
                          <a:ea typeface="Meiryo UI" panose="020B0604030504040204" pitchFamily="50" charset="-128"/>
                        </a:rPr>
                        <a:t>各事業のアウトプット件数の合計</a:t>
                      </a:r>
                      <a:endParaRPr sz="1050" dirty="0">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47</a:t>
                      </a:r>
                      <a:r>
                        <a:rPr kumimoji="1" lang="ja-JP" altLang="en-US" sz="105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件</a:t>
                      </a:r>
                      <a:endPar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117件</a:t>
                      </a:r>
                      <a:endPar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extLst>
              </a:tr>
            </a:tbl>
          </a:graphicData>
        </a:graphic>
      </p:graphicFrame>
      <p:grpSp>
        <p:nvGrpSpPr>
          <p:cNvPr id="1210" name="グループ 147"/>
          <p:cNvGrpSpPr/>
          <p:nvPr/>
        </p:nvGrpSpPr>
        <p:grpSpPr>
          <a:xfrm>
            <a:off x="78669" y="3643505"/>
            <a:ext cx="8953658" cy="313057"/>
            <a:chOff x="78669" y="3956563"/>
            <a:chExt cx="8953658" cy="313057"/>
          </a:xfrm>
        </p:grpSpPr>
        <p:sp>
          <p:nvSpPr>
            <p:cNvPr id="1211" name="正方形/長方形 170"/>
            <p:cNvSpPr/>
            <p:nvPr/>
          </p:nvSpPr>
          <p:spPr>
            <a:xfrm>
              <a:off x="99545" y="3956564"/>
              <a:ext cx="8932782" cy="313056"/>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spcBef>
                  <a:spcPts val="300"/>
                </a:spcBef>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212" name="正方形/長方形 171"/>
            <p:cNvSpPr/>
            <p:nvPr/>
          </p:nvSpPr>
          <p:spPr>
            <a:xfrm>
              <a:off x="78669" y="3956563"/>
              <a:ext cx="967635" cy="304418"/>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spcBef>
                  <a:spcPts val="300"/>
                </a:spcBef>
              </a:pPr>
              <a:r>
                <a:rPr lang="ja-JP" altLang="en-US" sz="1200" dirty="0">
                  <a:solidFill>
                    <a:schemeClr val="bg1"/>
                  </a:solidFill>
                  <a:latin typeface="Meiryo UI" panose="020B0604030504040204" pitchFamily="50" charset="-128"/>
                  <a:ea typeface="Meiryo UI" panose="020B0604030504040204" pitchFamily="50" charset="-128"/>
                </a:rPr>
                <a:t>事業№2</a:t>
              </a:r>
            </a:p>
          </p:txBody>
        </p:sp>
        <p:sp>
          <p:nvSpPr>
            <p:cNvPr id="1213" name="正方形/長方形 172"/>
            <p:cNvSpPr/>
            <p:nvPr/>
          </p:nvSpPr>
          <p:spPr>
            <a:xfrm>
              <a:off x="1046303" y="3974376"/>
              <a:ext cx="6114517" cy="276999"/>
            </a:xfrm>
            <a:prstGeom prst="rect">
              <a:avLst/>
            </a:prstGeom>
            <a:noFill/>
          </p:spPr>
          <p:txBody>
            <a:bodyPr wrap="square">
              <a:spAutoFit/>
            </a:bodyPr>
            <a:lstStyle/>
            <a:p>
              <a:r>
                <a:rPr lang="ja-JP" altLang="en-US" sz="1200" dirty="0">
                  <a:latin typeface="Meiryo UI" panose="020B0604030504040204" pitchFamily="50" charset="-128"/>
                  <a:ea typeface="Meiryo UI" panose="020B0604030504040204" pitchFamily="50" charset="-128"/>
                </a:rPr>
                <a:t>多様性への理解促進と生きがいづく</a:t>
              </a:r>
              <a:r>
                <a:rPr lang="ja-JP" altLang="en-US" sz="1200" dirty="0" err="1">
                  <a:latin typeface="Meiryo UI" panose="020B0604030504040204" pitchFamily="50" charset="-128"/>
                  <a:ea typeface="Meiryo UI" panose="020B0604030504040204" pitchFamily="50" charset="-128"/>
                </a:rPr>
                <a:t>りを</a:t>
              </a:r>
              <a:r>
                <a:rPr lang="ja-JP" altLang="en-US" sz="1200" dirty="0">
                  <a:latin typeface="Meiryo UI" panose="020B0604030504040204" pitchFamily="50" charset="-128"/>
                  <a:ea typeface="Meiryo UI" panose="020B0604030504040204" pitchFamily="50" charset="-128"/>
                </a:rPr>
                <a:t>通じた地域コミュニティの活力創出事業</a:t>
              </a:r>
            </a:p>
          </p:txBody>
        </p:sp>
      </p:grpSp>
      <p:graphicFrame>
        <p:nvGraphicFramePr>
          <p:cNvPr id="1214" name="表 173"/>
          <p:cNvGraphicFramePr>
            <a:graphicFrameLocks noGrp="1"/>
          </p:cNvGraphicFramePr>
          <p:nvPr>
            <p:extLst>
              <p:ext uri="{D42A27DB-BD31-4B8C-83A1-F6EECF244321}">
                <p14:modId xmlns:p14="http://schemas.microsoft.com/office/powerpoint/2010/main" val="738172957"/>
              </p:ext>
            </p:extLst>
          </p:nvPr>
        </p:nvGraphicFramePr>
        <p:xfrm>
          <a:off x="78668" y="4812790"/>
          <a:ext cx="2977353" cy="1921680"/>
        </p:xfrm>
        <a:graphic>
          <a:graphicData uri="http://schemas.openxmlformats.org/drawingml/2006/table">
            <a:tbl>
              <a:tblPr firstRow="1" bandRow="1">
                <a:tableStyleId>{5C22544A-7EE6-4342-B048-85BDC9FD1C3A}</a:tableStyleId>
              </a:tblPr>
              <a:tblGrid>
                <a:gridCol w="2977353">
                  <a:extLst>
                    <a:ext uri="{9D8B030D-6E8A-4147-A177-3AD203B41FA5}"/>
                  </a:extLst>
                </a:gridCol>
              </a:tblGrid>
              <a:tr h="49301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個別</a:t>
                      </a:r>
                      <a:r>
                        <a:rPr kumimoji="1" lang="ja-JP" altLang="en-US" sz="105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a:t>
                      </a:r>
                      <a:endParaRPr dirty="0">
                        <a:solidFill>
                          <a:schemeClr val="tx1"/>
                        </a:solidFill>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extLst>
              </a:tr>
              <a:tr h="1428669">
                <a:tc>
                  <a:txBody>
                    <a:bodyPr/>
                    <a:lstStyle/>
                    <a:p>
                      <a:pPr marL="171450" indent="-171450">
                        <a:buFont typeface="Meiryo UI" panose="020B0604030504040204" pitchFamily="50" charset="-128"/>
                        <a:buChar char="⃝"/>
                      </a:pPr>
                      <a:r>
                        <a:rPr kumimoji="1" lang="ja-JP" altLang="en-US" sz="105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ユニバーサルスポーツイベント事業下</a:t>
                      </a:r>
                      <a:r>
                        <a:rPr kumimoji="1" lang="ja-JP" altLang="en-US" sz="105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田郷の大自然を活用したスポーツ推進事業</a:t>
                      </a:r>
                      <a:endParaRPr kumimoji="1" lang="en-US" altLang="ja-JP" sz="105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Meiryo UI" panose="020B0604030504040204" pitchFamily="50" charset="-128"/>
                        <a:buChar char="⃝"/>
                      </a:pPr>
                      <a:r>
                        <a:rPr kumimoji="1" lang="ja-JP" altLang="en-US" sz="105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性的マイノリティへの理解促進事業</a:t>
                      </a:r>
                      <a:endParaRPr kumimoji="1" lang="en-US" altLang="ja-JP" sz="105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Meiryo UI" panose="020B0604030504040204" pitchFamily="50" charset="-128"/>
                        <a:buChar char="⃝"/>
                      </a:pPr>
                      <a:r>
                        <a:rPr kumimoji="1" lang="ja-JP" altLang="en-US" sz="105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トップアスリート体感事業</a:t>
                      </a:r>
                      <a:endParaRPr kumimoji="1" lang="en-US" altLang="ja-JP" sz="105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Meiryo UI" panose="020B0604030504040204" pitchFamily="50" charset="-128"/>
                        <a:buChar char="⃝"/>
                      </a:pPr>
                      <a:r>
                        <a:rPr kumimoji="1" lang="ja-JP" altLang="en-US" sz="105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トップアスリート支援事業</a:t>
                      </a:r>
                      <a:endParaRPr kumimoji="1" lang="en-US" altLang="ja-JP" sz="105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extLst>
              </a:tr>
            </a:tbl>
          </a:graphicData>
        </a:graphic>
      </p:graphicFrame>
      <p:graphicFrame>
        <p:nvGraphicFramePr>
          <p:cNvPr id="1215" name="表 174"/>
          <p:cNvGraphicFramePr>
            <a:graphicFrameLocks noGrp="1"/>
          </p:cNvGraphicFramePr>
          <p:nvPr>
            <p:extLst>
              <p:ext uri="{D42A27DB-BD31-4B8C-83A1-F6EECF244321}">
                <p14:modId xmlns:p14="http://schemas.microsoft.com/office/powerpoint/2010/main" val="1971541189"/>
              </p:ext>
            </p:extLst>
          </p:nvPr>
        </p:nvGraphicFramePr>
        <p:xfrm>
          <a:off x="3161357" y="4812791"/>
          <a:ext cx="5868033" cy="1921678"/>
        </p:xfrm>
        <a:graphic>
          <a:graphicData uri="http://schemas.openxmlformats.org/drawingml/2006/table">
            <a:tbl>
              <a:tblPr firstRow="1" bandRow="1">
                <a:tableStyleId>{5C22544A-7EE6-4342-B048-85BDC9FD1C3A}</a:tableStyleId>
              </a:tblPr>
              <a:tblGrid>
                <a:gridCol w="3463572">
                  <a:extLst>
                    <a:ext uri="{9D8B030D-6E8A-4147-A177-3AD203B41FA5}"/>
                  </a:extLst>
                </a:gridCol>
                <a:gridCol w="1222437">
                  <a:extLst>
                    <a:ext uri="{9D8B030D-6E8A-4147-A177-3AD203B41FA5}"/>
                  </a:extLst>
                </a:gridCol>
                <a:gridCol w="1182024">
                  <a:extLst>
                    <a:ext uri="{9D8B030D-6E8A-4147-A177-3AD203B41FA5}"/>
                  </a:extLst>
                </a:gridCol>
              </a:tblGrid>
              <a:tr h="42984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KPI</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zh-TW"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重要業績評価</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指標）</a:t>
                      </a:r>
                      <a:endParaRPr kumimoji="1" lang="zh-CN"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令和6年度</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目標値</a:t>
                      </a:r>
                      <a:endParaRPr dirty="0">
                        <a:solidFill>
                          <a:schemeClr val="tx1"/>
                        </a:solidFill>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令和6年度</a:t>
                      </a:r>
                      <a:endParaRPr kumimoji="1" lang="ja-JP" altLang="en-US" sz="1100" b="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実績値</a:t>
                      </a:r>
                      <a:endParaRPr dirty="0">
                        <a:solidFill>
                          <a:schemeClr val="tx1"/>
                        </a:solidFill>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extLst>
              </a:tr>
              <a:tr h="475353">
                <a:tc>
                  <a:txBody>
                    <a:bodyPr/>
                    <a:lstStyle/>
                    <a:p>
                      <a:r>
                        <a:rPr kumimoji="1" lang="ja-JP" altLang="en-US" sz="10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ユニバーサルスポーツイベントへの参加者数</a:t>
                      </a:r>
                      <a:endParaRPr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600</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890人</a:t>
                      </a:r>
                      <a:endPar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extLst>
              </a:tr>
              <a:tr h="484668">
                <a:tc>
                  <a:txBody>
                    <a:bodyPr/>
                    <a:lstStyle/>
                    <a:p>
                      <a:r>
                        <a:rPr kumimoji="1" lang="ja-JP" altLang="en-US" sz="10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トップアスリート体感イベントへの参加者数</a:t>
                      </a:r>
                      <a:endParaRPr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2,000</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1,587人</a:t>
                      </a:r>
                      <a:endPar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extLst>
              </a:tr>
              <a:tr h="531810">
                <a:tc>
                  <a:txBody>
                    <a:bodyPr/>
                    <a:lstStyle/>
                    <a:p>
                      <a:r>
                        <a:rPr kumimoji="1" lang="ja-JP" altLang="en-US" sz="10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性的マイノリティの認知度</a:t>
                      </a:r>
                      <a:endParaRPr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77.4%</a:t>
                      </a:r>
                      <a:endPar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92.0%</a:t>
                      </a:r>
                      <a:endPar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extLst>
              </a:tr>
            </a:tbl>
          </a:graphicData>
        </a:graphic>
      </p:graphicFrame>
      <p:grpSp>
        <p:nvGrpSpPr>
          <p:cNvPr id="1216" name="グループ 149"/>
          <p:cNvGrpSpPr/>
          <p:nvPr/>
        </p:nvGrpSpPr>
        <p:grpSpPr>
          <a:xfrm>
            <a:off x="78669" y="4038055"/>
            <a:ext cx="8953658" cy="678834"/>
            <a:chOff x="78669" y="4350057"/>
            <a:chExt cx="8953658" cy="678834"/>
          </a:xfrm>
        </p:grpSpPr>
        <p:sp>
          <p:nvSpPr>
            <p:cNvPr id="1217" name="正方形/長方形 168"/>
            <p:cNvSpPr/>
            <p:nvPr/>
          </p:nvSpPr>
          <p:spPr>
            <a:xfrm>
              <a:off x="78669" y="4355145"/>
              <a:ext cx="967635" cy="673746"/>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spcBef>
                  <a:spcPts val="300"/>
                </a:spcBef>
              </a:pPr>
              <a:r>
                <a:rPr lang="ja-JP" altLang="en-US" sz="1200" dirty="0">
                  <a:solidFill>
                    <a:schemeClr val="bg1"/>
                  </a:solidFill>
                  <a:latin typeface="Meiryo UI" panose="020B0604030504040204" pitchFamily="50" charset="-128"/>
                  <a:ea typeface="Meiryo UI" panose="020B0604030504040204" pitchFamily="50" charset="-128"/>
                </a:rPr>
                <a:t>事業概要</a:t>
              </a:r>
              <a:endParaRPr lang="en-US" altLang="ja-JP" sz="1200" dirty="0">
                <a:solidFill>
                  <a:schemeClr val="bg1"/>
                </a:solidFill>
                <a:latin typeface="Meiryo UI" panose="020B0604030504040204" pitchFamily="50" charset="-128"/>
                <a:ea typeface="Meiryo UI" panose="020B0604030504040204" pitchFamily="50" charset="-128"/>
              </a:endParaRPr>
            </a:p>
          </p:txBody>
        </p:sp>
        <p:sp>
          <p:nvSpPr>
            <p:cNvPr id="1218" name="正方形/長方形 169"/>
            <p:cNvSpPr/>
            <p:nvPr/>
          </p:nvSpPr>
          <p:spPr>
            <a:xfrm>
              <a:off x="1046303" y="4460603"/>
              <a:ext cx="7983087" cy="461665"/>
            </a:xfrm>
            <a:prstGeom prst="rect">
              <a:avLst/>
            </a:prstGeom>
          </p:spPr>
          <p:txBody>
            <a:bodyPr wrap="square">
              <a:spAutoFit/>
            </a:bodyPr>
            <a:lstStyle/>
            <a:p>
              <a:r>
                <a:rPr lang="ja-JP" altLang="en-US" sz="1200" dirty="0">
                  <a:latin typeface="Meiryo UI" panose="020B0604030504040204" pitchFamily="50" charset="-128"/>
                  <a:ea typeface="Meiryo UI" panose="020B0604030504040204" pitchFamily="50" charset="-128"/>
                </a:rPr>
                <a:t>女性、若者、高齢者、</a:t>
              </a:r>
              <a:r>
                <a:rPr lang="ja-JP" altLang="en-US" sz="1200" dirty="0" err="1">
                  <a:latin typeface="Meiryo UI" panose="020B0604030504040204" pitchFamily="50" charset="-128"/>
                  <a:ea typeface="Meiryo UI" panose="020B0604030504040204" pitchFamily="50" charset="-128"/>
                </a:rPr>
                <a:t>障がい</a:t>
              </a:r>
              <a:r>
                <a:rPr lang="ja-JP" altLang="en-US" sz="1200" dirty="0">
                  <a:latin typeface="Meiryo UI" panose="020B0604030504040204" pitchFamily="50" charset="-128"/>
                  <a:ea typeface="Meiryo UI" panose="020B0604030504040204" pitchFamily="50" charset="-128"/>
                </a:rPr>
                <a:t>者、移住者といった属性に関係なく、誰もが居場所と役割を持って活躍できるコミュニティを形成するため、理解を育む多様な交流機会創出のための取組や誰もが生きがいを持てる社会づくりのための</a:t>
              </a:r>
              <a:r>
                <a:rPr lang="ja-JP" altLang="en-US" sz="1200" dirty="0" smtClean="0">
                  <a:latin typeface="Meiryo UI" panose="020B0604030504040204" pitchFamily="50" charset="-128"/>
                  <a:ea typeface="Meiryo UI" panose="020B0604030504040204" pitchFamily="50" charset="-128"/>
                </a:rPr>
                <a:t>取組を行うもの</a:t>
              </a:r>
              <a:endParaRPr dirty="0">
                <a:solidFill>
                  <a:schemeClr val="tx1"/>
                </a:solidFill>
              </a:endParaRPr>
            </a:p>
          </p:txBody>
        </p:sp>
        <p:sp>
          <p:nvSpPr>
            <p:cNvPr id="1219" name="正方形/長方形 189"/>
            <p:cNvSpPr/>
            <p:nvPr/>
          </p:nvSpPr>
          <p:spPr>
            <a:xfrm>
              <a:off x="99545" y="4350057"/>
              <a:ext cx="8932782" cy="673746"/>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spcBef>
                  <a:spcPts val="300"/>
                </a:spcBef>
              </a:pPr>
              <a:endParaRPr lang="en-US" altLang="ja-JP" sz="1400" dirty="0">
                <a:solidFill>
                  <a:schemeClr val="tx1"/>
                </a:solidFill>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2800458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221" name="正方形/長方形 55"/>
          <p:cNvSpPr/>
          <p:nvPr/>
        </p:nvSpPr>
        <p:spPr>
          <a:xfrm>
            <a:off x="8608042" y="77505"/>
            <a:ext cx="424285" cy="306884"/>
          </a:xfrm>
          <a:prstGeom prst="rect">
            <a:avLst/>
          </a:prstGeom>
        </p:spPr>
        <p:txBody>
          <a:bodyPr wrap="square">
            <a:spAutoFit/>
          </a:bodyPr>
          <a:lstStyle/>
          <a:p>
            <a:pPr algn="ctr"/>
            <a:r>
              <a:rPr lang="ja-JP" altLang="en-US" sz="1400">
                <a:solidFill>
                  <a:schemeClr val="bg1">
                    <a:lumMod val="75000"/>
                  </a:schemeClr>
                </a:solidFill>
                <a:latin typeface="Meiryo UI"/>
                <a:ea typeface="Meiryo UI"/>
              </a:rPr>
              <a:t>６</a:t>
            </a:r>
            <a:endParaRPr sz="1400">
              <a:solidFill>
                <a:schemeClr val="bg1">
                  <a:lumMod val="75000"/>
                </a:schemeClr>
              </a:solidFill>
              <a:latin typeface="Meiryo UI"/>
              <a:ea typeface="Meiryo UI"/>
            </a:endParaRPr>
          </a:p>
        </p:txBody>
      </p:sp>
      <p:sp>
        <p:nvSpPr>
          <p:cNvPr id="1222" name="正方形/長方形 37"/>
          <p:cNvSpPr/>
          <p:nvPr/>
        </p:nvSpPr>
        <p:spPr>
          <a:xfrm>
            <a:off x="78669" y="1006612"/>
            <a:ext cx="967635" cy="458715"/>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spcBef>
                <a:spcPts val="300"/>
              </a:spcBef>
            </a:pPr>
            <a:r>
              <a:rPr lang="ja-JP" altLang="en-US" sz="1200" dirty="0">
                <a:solidFill>
                  <a:schemeClr val="bg1"/>
                </a:solidFill>
                <a:latin typeface="Meiryo UI" panose="020B0604030504040204" pitchFamily="50" charset="-128"/>
                <a:ea typeface="Meiryo UI" panose="020B0604030504040204" pitchFamily="50" charset="-128"/>
              </a:rPr>
              <a:t>事業概要</a:t>
            </a:r>
            <a:endParaRPr lang="en-US" altLang="ja-JP" sz="1200" dirty="0">
              <a:solidFill>
                <a:schemeClr val="bg1"/>
              </a:solidFill>
              <a:latin typeface="Meiryo UI" panose="020B0604030504040204" pitchFamily="50" charset="-128"/>
              <a:ea typeface="Meiryo UI" panose="020B0604030504040204" pitchFamily="50" charset="-128"/>
            </a:endParaRPr>
          </a:p>
        </p:txBody>
      </p:sp>
      <p:sp>
        <p:nvSpPr>
          <p:cNvPr id="1223" name="正方形/長方形 38"/>
          <p:cNvSpPr/>
          <p:nvPr/>
        </p:nvSpPr>
        <p:spPr>
          <a:xfrm>
            <a:off x="1046304" y="1028465"/>
            <a:ext cx="7984964" cy="461665"/>
          </a:xfrm>
          <a:prstGeom prst="rect">
            <a:avLst/>
          </a:prstGeom>
        </p:spPr>
        <p:txBody>
          <a:bodyPr wrap="square">
            <a:spAutoFit/>
          </a:bodyPr>
          <a:lstStyle/>
          <a:p>
            <a:r>
              <a:rPr lang="ja-JP" altLang="en-US" sz="1200" dirty="0" smtClean="0">
                <a:latin typeface="Meiryo UI" panose="020B0604030504040204" pitchFamily="50" charset="-128"/>
                <a:ea typeface="Meiryo UI" panose="020B0604030504040204" pitchFamily="50" charset="-128"/>
              </a:rPr>
              <a:t>　地域</a:t>
            </a:r>
            <a:r>
              <a:rPr lang="ja-JP" altLang="en-US" sz="1200" dirty="0">
                <a:latin typeface="Meiryo UI" panose="020B0604030504040204" pitchFamily="50" charset="-128"/>
                <a:ea typeface="Meiryo UI" panose="020B0604030504040204" pitchFamily="50" charset="-128"/>
              </a:rPr>
              <a:t>課題を起点に課題解決や新ビジネス創出等に意欲ある企業・人材・大学等の結集を図り</a:t>
            </a:r>
            <a:r>
              <a:rPr lang="ja-JP" altLang="en-US" sz="1200" dirty="0" smtClean="0">
                <a:latin typeface="Meiryo UI" panose="020B0604030504040204" pitchFamily="50" charset="-128"/>
                <a:ea typeface="Meiryo UI" panose="020B0604030504040204" pitchFamily="50" charset="-128"/>
              </a:rPr>
              <a:t>、新潟県</a:t>
            </a:r>
            <a:r>
              <a:rPr lang="ja-JP" altLang="en-US" sz="1200" dirty="0">
                <a:latin typeface="Meiryo UI" panose="020B0604030504040204" pitchFamily="50" charset="-128"/>
                <a:ea typeface="Meiryo UI" panose="020B0604030504040204" pitchFamily="50" charset="-128"/>
              </a:rPr>
              <a:t>の構造的な課題の</a:t>
            </a:r>
            <a:r>
              <a:rPr lang="ja-JP" altLang="en-US" sz="1200" dirty="0" smtClean="0">
                <a:latin typeface="Meiryo UI" panose="020B0604030504040204" pitchFamily="50" charset="-128"/>
                <a:ea typeface="Meiryo UI" panose="020B0604030504040204" pitchFamily="50" charset="-128"/>
              </a:rPr>
              <a:t>解決やイノベーションの創出を通した豊かで便利なデジタル社会の実現を目指すための取組を行うもの　　</a:t>
            </a:r>
            <a:endParaRPr dirty="0">
              <a:solidFill>
                <a:schemeClr val="tx1"/>
              </a:solidFill>
            </a:endParaRPr>
          </a:p>
        </p:txBody>
      </p:sp>
      <p:sp>
        <p:nvSpPr>
          <p:cNvPr id="1224" name="正方形/長方形 39"/>
          <p:cNvSpPr/>
          <p:nvPr/>
        </p:nvSpPr>
        <p:spPr>
          <a:xfrm>
            <a:off x="99545" y="662167"/>
            <a:ext cx="8932782" cy="295504"/>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spcBef>
                <a:spcPts val="300"/>
              </a:spcBef>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225" name="正方形/長方形 40"/>
          <p:cNvSpPr/>
          <p:nvPr/>
        </p:nvSpPr>
        <p:spPr>
          <a:xfrm>
            <a:off x="78669" y="662301"/>
            <a:ext cx="967635" cy="304418"/>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spcBef>
                <a:spcPts val="300"/>
              </a:spcBef>
            </a:pPr>
            <a:r>
              <a:rPr lang="ja-JP" altLang="en-US" sz="1200" dirty="0">
                <a:solidFill>
                  <a:schemeClr val="bg1"/>
                </a:solidFill>
                <a:latin typeface="Meiryo UI" panose="020B0604030504040204" pitchFamily="50" charset="-128"/>
                <a:ea typeface="Meiryo UI" panose="020B0604030504040204" pitchFamily="50" charset="-128"/>
              </a:rPr>
              <a:t>事業№3</a:t>
            </a:r>
          </a:p>
        </p:txBody>
      </p:sp>
      <p:sp>
        <p:nvSpPr>
          <p:cNvPr id="1226" name="正方形/長方形 41"/>
          <p:cNvSpPr/>
          <p:nvPr/>
        </p:nvSpPr>
        <p:spPr>
          <a:xfrm>
            <a:off x="1046304" y="662301"/>
            <a:ext cx="5616000" cy="553998"/>
          </a:xfrm>
          <a:prstGeom prst="rect">
            <a:avLst/>
          </a:prstGeom>
          <a:noFill/>
        </p:spPr>
        <p:txBody>
          <a:bodyPr wrap="square">
            <a:spAutoFit/>
          </a:bodyPr>
          <a:lstStyle/>
          <a:p>
            <a:r>
              <a:rPr lang="ja-JP" altLang="en-US" sz="1200" dirty="0" smtClean="0">
                <a:latin typeface="Meiryo UI" panose="020B0604030504040204" pitchFamily="50" charset="-128"/>
                <a:ea typeface="Meiryo UI" panose="020B0604030504040204" pitchFamily="50" charset="-128"/>
              </a:rPr>
              <a:t>人材・学・企業の結集「課題先進地からのデジタルイノベーション戦略」</a:t>
            </a:r>
            <a:r>
              <a:rPr lang="en-US" altLang="ja-JP" sz="1200" dirty="0">
                <a:latin typeface="Meiryo UI" panose="020B0604030504040204" pitchFamily="50" charset="-128"/>
                <a:ea typeface="Meiryo UI" panose="020B0604030504040204" pitchFamily="50" charset="-128"/>
              </a:rPr>
              <a:t>※1</a:t>
            </a:r>
            <a:endParaRPr lang="ja-JP" altLang="en-US" sz="1200" dirty="0">
              <a:latin typeface="Meiryo UI" panose="020B0604030504040204" pitchFamily="50" charset="-128"/>
              <a:ea typeface="Meiryo UI" panose="020B0604030504040204" pitchFamily="50" charset="-128"/>
            </a:endParaRPr>
          </a:p>
          <a:p>
            <a:endParaRPr dirty="0">
              <a:solidFill>
                <a:schemeClr val="tx1"/>
              </a:solidFill>
            </a:endParaRPr>
          </a:p>
        </p:txBody>
      </p:sp>
      <p:graphicFrame>
        <p:nvGraphicFramePr>
          <p:cNvPr id="1227" name="表 42"/>
          <p:cNvGraphicFramePr>
            <a:graphicFrameLocks noGrp="1"/>
          </p:cNvGraphicFramePr>
          <p:nvPr>
            <p:extLst>
              <p:ext uri="{D42A27DB-BD31-4B8C-83A1-F6EECF244321}">
                <p14:modId xmlns:p14="http://schemas.microsoft.com/office/powerpoint/2010/main" val="1796019862"/>
              </p:ext>
            </p:extLst>
          </p:nvPr>
        </p:nvGraphicFramePr>
        <p:xfrm>
          <a:off x="99545" y="1517838"/>
          <a:ext cx="2977515" cy="2211239"/>
        </p:xfrm>
        <a:graphic>
          <a:graphicData uri="http://schemas.openxmlformats.org/drawingml/2006/table">
            <a:tbl>
              <a:tblPr firstRow="1" bandRow="1">
                <a:tableStyleId>{5C22544A-7EE6-4342-B048-85BDC9FD1C3A}</a:tableStyleId>
              </a:tblPr>
              <a:tblGrid>
                <a:gridCol w="2977515">
                  <a:extLst>
                    <a:ext uri="{9D8B030D-6E8A-4147-A177-3AD203B41FA5}"/>
                  </a:extLst>
                </a:gridCol>
              </a:tblGrid>
              <a:tr h="3983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主な個別</a:t>
                      </a: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a:t>
                      </a:r>
                      <a:endParaRPr dirty="0">
                        <a:solidFill>
                          <a:schemeClr val="tx1"/>
                        </a:solidFill>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extLst>
              </a:tr>
              <a:tr h="1812899">
                <a:tc>
                  <a:txBody>
                    <a:bodyPr/>
                    <a:lstStyle/>
                    <a:p>
                      <a:pPr marL="171450" indent="-171450">
                        <a:buFont typeface="Meiryo UI" panose="020B0604030504040204" pitchFamily="50" charset="-128"/>
                        <a:buChar char="⃝"/>
                      </a:pP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企業等を活用した中小企業に対する</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DX</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化推進事業（三条市）</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Meiryo UI" panose="020B0604030504040204" pitchFamily="50" charset="-128"/>
                        <a:buChar cha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地域課題を集約し企業とマッチングを図る「</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Challenge from Niigata</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事業」（新潟県）</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Meiryo UI" panose="020B0604030504040204" pitchFamily="50" charset="-128"/>
                        <a:buChar cha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つばめジョブサポート事業（首都圏人材の兼業・副業マッチングサイト運営）（燕市）　ほか</a:t>
                      </a:r>
                      <a:endPar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extLst>
              </a:tr>
            </a:tbl>
          </a:graphicData>
        </a:graphic>
      </p:graphicFrame>
      <p:graphicFrame>
        <p:nvGraphicFramePr>
          <p:cNvPr id="1228" name="表 43"/>
          <p:cNvGraphicFramePr>
            <a:graphicFrameLocks noGrp="1"/>
          </p:cNvGraphicFramePr>
          <p:nvPr>
            <p:extLst>
              <p:ext uri="{D42A27DB-BD31-4B8C-83A1-F6EECF244321}">
                <p14:modId xmlns:p14="http://schemas.microsoft.com/office/powerpoint/2010/main" val="1213653716"/>
              </p:ext>
            </p:extLst>
          </p:nvPr>
        </p:nvGraphicFramePr>
        <p:xfrm>
          <a:off x="3133425" y="1517838"/>
          <a:ext cx="5821345" cy="2211240"/>
        </p:xfrm>
        <a:graphic>
          <a:graphicData uri="http://schemas.openxmlformats.org/drawingml/2006/table">
            <a:tbl>
              <a:tblPr firstRow="1" bandRow="1">
                <a:tableStyleId>{5C22544A-7EE6-4342-B048-85BDC9FD1C3A}</a:tableStyleId>
              </a:tblPr>
              <a:tblGrid>
                <a:gridCol w="3661075"/>
                <a:gridCol w="1080135"/>
                <a:gridCol w="1080135"/>
              </a:tblGrid>
              <a:tr h="37132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KPI</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zh-TW"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重要業績評価</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指標）</a:t>
                      </a:r>
                      <a:endParaRPr kumimoji="1" lang="zh-CN"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令和6年度</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目標値</a:t>
                      </a:r>
                      <a:endParaRPr dirty="0">
                        <a:solidFill>
                          <a:schemeClr val="tx1"/>
                        </a:solidFill>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令和6年度</a:t>
                      </a:r>
                      <a:endParaRPr kumimoji="1" lang="ja-JP" altLang="en-US" sz="1100" b="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実績値</a:t>
                      </a:r>
                      <a:endParaRPr dirty="0">
                        <a:solidFill>
                          <a:schemeClr val="tx1"/>
                        </a:solidFill>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extLst>
              </a:tr>
              <a:tr h="744000">
                <a:tc>
                  <a:txBody>
                    <a:bodyPr/>
                    <a:lstStyle/>
                    <a:p>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地域未来投資促進法による「新潟県第</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次産業革命分野・デジタルイノベーション創出連携支援計画」構成大学等の県内就職率（新潟大学、長岡技術科学大学、新潟工科大学、長岡造形大学、長岡工業高等専門学校）</a:t>
                      </a:r>
                      <a:endParaRPr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43.89%</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37.4%</a:t>
                      </a:r>
                      <a:endPar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extLst>
              </a:tr>
              <a:tr h="408720">
                <a:tc>
                  <a:txBody>
                    <a:bodyPr/>
                    <a:lstStyle/>
                    <a:p>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本事業による付加価値創出額（地域未来投資促進法による地域経済牽引事業の付加価値創出額）</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4.5</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億円</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10.9億円</a:t>
                      </a:r>
                      <a:endPar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extLst>
              </a:tr>
              <a:tr h="199170">
                <a:tc>
                  <a:txBody>
                    <a:bodyPr/>
                    <a:lstStyle/>
                    <a:p>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サテライトオフィスの立地件数</a:t>
                      </a:r>
                      <a:endParaRPr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115</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件</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105件</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extLst>
              </a:tr>
              <a:tr h="330472">
                <a:tc>
                  <a:txBody>
                    <a:bodyPr/>
                    <a:lstStyle/>
                    <a:p>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人材・企業・大学等が結集するエコシステムの形成</a:t>
                      </a:r>
                      <a:endParaRPr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事業最終年度</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(R9)</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に達成</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２</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現時点で未達</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extLst>
              </a:tr>
            </a:tbl>
          </a:graphicData>
        </a:graphic>
      </p:graphicFrame>
      <p:sp>
        <p:nvSpPr>
          <p:cNvPr id="1229" name="正方形/長方形 46"/>
          <p:cNvSpPr/>
          <p:nvPr/>
        </p:nvSpPr>
        <p:spPr>
          <a:xfrm>
            <a:off x="99545" y="1006607"/>
            <a:ext cx="8932782" cy="459978"/>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spcBef>
                <a:spcPts val="300"/>
              </a:spcBef>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230" name="タイトル 2"/>
          <p:cNvSpPr txBox="1"/>
          <p:nvPr/>
        </p:nvSpPr>
        <p:spPr>
          <a:xfrm>
            <a:off x="0" y="3729077"/>
            <a:ext cx="7602790" cy="238268"/>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defRPr/>
            </a:pPr>
            <a:r>
              <a:rPr lang="en-US" altLang="ja-JP" sz="1000" b="0" dirty="0">
                <a:solidFill>
                  <a:schemeClr val="tx1"/>
                </a:solidFill>
              </a:rPr>
              <a:t>※1</a:t>
            </a:r>
            <a:r>
              <a:rPr lang="ja-JP" altLang="en-US" sz="1000" b="0" dirty="0">
                <a:solidFill>
                  <a:schemeClr val="tx1"/>
                </a:solidFill>
              </a:rPr>
              <a:t>　新潟県ほか三条市を含む県内15自治体による広域連携事業（代表自治体：新潟県）</a:t>
            </a:r>
            <a:endParaRPr lang="en-US" altLang="ja-JP" sz="1000" b="0" dirty="0">
              <a:solidFill>
                <a:schemeClr val="tx1"/>
              </a:solidFill>
            </a:endParaRPr>
          </a:p>
        </p:txBody>
      </p:sp>
      <p:sp>
        <p:nvSpPr>
          <p:cNvPr id="1231" name="タイトル 2"/>
          <p:cNvSpPr txBox="1"/>
          <p:nvPr/>
        </p:nvSpPr>
        <p:spPr>
          <a:xfrm>
            <a:off x="0" y="3912450"/>
            <a:ext cx="8954770" cy="392981"/>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defRPr/>
            </a:pPr>
            <a:r>
              <a:rPr lang="en-US" altLang="ja-JP" sz="1000" b="0" dirty="0" smtClean="0">
                <a:solidFill>
                  <a:schemeClr val="tx1"/>
                </a:solidFill>
              </a:rPr>
              <a:t>※</a:t>
            </a:r>
            <a:r>
              <a:rPr lang="en-US" altLang="ja-JP" sz="1000" b="0" dirty="0"/>
              <a:t>2</a:t>
            </a:r>
            <a:r>
              <a:rPr lang="ja-JP" altLang="en-US" sz="1000" b="0" dirty="0">
                <a:solidFill>
                  <a:schemeClr val="tx1"/>
                </a:solidFill>
              </a:rPr>
              <a:t>　</a:t>
            </a:r>
            <a:r>
              <a:rPr lang="ja-JP" altLang="en-US" sz="1000" b="0" dirty="0"/>
              <a:t>本事業の最終</a:t>
            </a:r>
            <a:r>
              <a:rPr lang="ja-JP" altLang="en-US" sz="1000" b="0" dirty="0" smtClean="0"/>
              <a:t>年度（令和９年度）に</a:t>
            </a:r>
            <a:r>
              <a:rPr lang="ja-JP" altLang="en-US" sz="1000" b="0" dirty="0"/>
              <a:t>おいて、本事業によらず、企業間等の独自のマッチングや</a:t>
            </a:r>
            <a:r>
              <a:rPr lang="en-US" altLang="ja-JP" sz="1000" b="0" dirty="0"/>
              <a:t>DX</a:t>
            </a:r>
            <a:r>
              <a:rPr lang="ja-JP" altLang="en-US" sz="1000" b="0" dirty="0"/>
              <a:t>の取組による地域未来投資促進法の地域経済牽引事業（企業の</a:t>
            </a:r>
            <a:r>
              <a:rPr lang="ja-JP" altLang="en-US" sz="1000" b="0" dirty="0" smtClean="0"/>
              <a:t>成　</a:t>
            </a:r>
            <a:endParaRPr lang="en-US" altLang="ja-JP" sz="1000" b="0" dirty="0" smtClean="0"/>
          </a:p>
          <a:p>
            <a:pPr>
              <a:defRPr/>
            </a:pPr>
            <a:r>
              <a:rPr lang="ja-JP" altLang="en-US" sz="1000" b="0" dirty="0" smtClean="0"/>
              <a:t>　長分野</a:t>
            </a:r>
            <a:r>
              <a:rPr lang="ja-JP" altLang="en-US" sz="1000" b="0" dirty="0"/>
              <a:t>への</a:t>
            </a:r>
            <a:r>
              <a:rPr lang="ja-JP" altLang="en-US" sz="1000" b="0" dirty="0" smtClean="0"/>
              <a:t>取組を</a:t>
            </a:r>
            <a:r>
              <a:rPr lang="ja-JP" altLang="en-US" sz="1000" b="0" dirty="0"/>
              <a:t>知事が承認）の付加価値創出額が、本事業による付加価値創出額（</a:t>
            </a:r>
            <a:r>
              <a:rPr lang="en-US" altLang="ja-JP" sz="1000" b="0" dirty="0"/>
              <a:t>7.5</a:t>
            </a:r>
            <a:r>
              <a:rPr lang="ja-JP" altLang="en-US" sz="1000" b="0" dirty="0"/>
              <a:t>億円）と同程度となっていることにより</a:t>
            </a:r>
            <a:r>
              <a:rPr lang="ja-JP" altLang="en-US" sz="1000" b="0" dirty="0" smtClean="0"/>
              <a:t>達成と</a:t>
            </a:r>
            <a:r>
              <a:rPr lang="ja-JP" altLang="en-US" sz="1000" b="0" dirty="0"/>
              <a:t>評価する。</a:t>
            </a:r>
            <a:endParaRPr lang="en-US" altLang="ja-JP" sz="1000" b="0" dirty="0">
              <a:solidFill>
                <a:schemeClr val="tx1"/>
              </a:solidFill>
            </a:endParaRPr>
          </a:p>
        </p:txBody>
      </p:sp>
    </p:spTree>
    <p:extLst>
      <p:ext uri="{BB962C8B-B14F-4D97-AF65-F5344CB8AC3E}">
        <p14:creationId xmlns:p14="http://schemas.microsoft.com/office/powerpoint/2010/main" val="88048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233" name="正方形/長方形 55"/>
          <p:cNvSpPr/>
          <p:nvPr/>
        </p:nvSpPr>
        <p:spPr>
          <a:xfrm>
            <a:off x="8608042" y="33595"/>
            <a:ext cx="424285" cy="306884"/>
          </a:xfrm>
          <a:prstGeom prst="rect">
            <a:avLst/>
          </a:prstGeom>
        </p:spPr>
        <p:txBody>
          <a:bodyPr wrap="square">
            <a:spAutoFit/>
          </a:bodyPr>
          <a:lstStyle/>
          <a:p>
            <a:pPr algn="ctr"/>
            <a:r>
              <a:rPr lang="ja-JP" altLang="en-US" sz="1400" dirty="0">
                <a:solidFill>
                  <a:schemeClr val="bg2">
                    <a:lumMod val="50000"/>
                  </a:schemeClr>
                </a:solidFill>
                <a:latin typeface="Meiryo UI" panose="020B0604030504040204" pitchFamily="50" charset="-128"/>
                <a:ea typeface="Meiryo UI" panose="020B0604030504040204" pitchFamily="50" charset="-128"/>
              </a:rPr>
              <a:t>7</a:t>
            </a:r>
          </a:p>
        </p:txBody>
      </p:sp>
      <p:sp>
        <p:nvSpPr>
          <p:cNvPr id="1234" name="正方形/長方形 37"/>
          <p:cNvSpPr/>
          <p:nvPr/>
        </p:nvSpPr>
        <p:spPr>
          <a:xfrm>
            <a:off x="78669" y="1390079"/>
            <a:ext cx="967635" cy="458715"/>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spcBef>
                <a:spcPts val="300"/>
              </a:spcBef>
            </a:pPr>
            <a:r>
              <a:rPr lang="ja-JP" altLang="en-US" sz="1200" dirty="0">
                <a:solidFill>
                  <a:schemeClr val="bg1"/>
                </a:solidFill>
                <a:latin typeface="Meiryo UI" panose="020B0604030504040204" pitchFamily="50" charset="-128"/>
                <a:ea typeface="Meiryo UI" panose="020B0604030504040204" pitchFamily="50" charset="-128"/>
              </a:rPr>
              <a:t>事業概要</a:t>
            </a:r>
            <a:endParaRPr lang="en-US" altLang="ja-JP" sz="1200" dirty="0">
              <a:solidFill>
                <a:schemeClr val="bg1"/>
              </a:solidFill>
              <a:latin typeface="Meiryo UI" panose="020B0604030504040204" pitchFamily="50" charset="-128"/>
              <a:ea typeface="Meiryo UI" panose="020B0604030504040204" pitchFamily="50" charset="-128"/>
            </a:endParaRPr>
          </a:p>
        </p:txBody>
      </p:sp>
      <p:sp>
        <p:nvSpPr>
          <p:cNvPr id="1235" name="正方形/長方形 38"/>
          <p:cNvSpPr/>
          <p:nvPr/>
        </p:nvSpPr>
        <p:spPr>
          <a:xfrm>
            <a:off x="969806" y="1388144"/>
            <a:ext cx="7984964" cy="460772"/>
          </a:xfrm>
          <a:prstGeom prst="rect">
            <a:avLst/>
          </a:prstGeom>
        </p:spPr>
        <p:txBody>
          <a:bodyPr wrap="square">
            <a:spAutoFit/>
          </a:bodyPr>
          <a:lstStyle/>
          <a:p>
            <a:r>
              <a:rPr lang="ja-JP" altLang="en-US" sz="1200" dirty="0" smtClean="0">
                <a:latin typeface="Meiryo UI" panose="020B0604030504040204" pitchFamily="50" charset="-128"/>
                <a:ea typeface="Meiryo UI" panose="020B0604030504040204" pitchFamily="50" charset="-128"/>
              </a:rPr>
              <a:t>　令和8~9年に開通する八十里越街道、只見線沿線から面的な広域観光エリア圏を構築し、地域内経済循環と自立（持続）可能な観光産業・組織の作成及び地域観光経済効果を増加するための取組を行うもの。</a:t>
            </a:r>
            <a:endParaRPr dirty="0">
              <a:solidFill>
                <a:schemeClr val="tx1"/>
              </a:solidFill>
            </a:endParaRPr>
          </a:p>
        </p:txBody>
      </p:sp>
      <p:sp>
        <p:nvSpPr>
          <p:cNvPr id="1236" name="正方形/長方形 39"/>
          <p:cNvSpPr/>
          <p:nvPr/>
        </p:nvSpPr>
        <p:spPr>
          <a:xfrm>
            <a:off x="99545" y="794238"/>
            <a:ext cx="8932782" cy="462636"/>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spcBef>
                <a:spcPts val="300"/>
              </a:spcBef>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237" name="正方形/長方形 40"/>
          <p:cNvSpPr/>
          <p:nvPr/>
        </p:nvSpPr>
        <p:spPr>
          <a:xfrm>
            <a:off x="99545" y="794299"/>
            <a:ext cx="967635" cy="460082"/>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spcBef>
                <a:spcPts val="300"/>
              </a:spcBef>
            </a:pPr>
            <a:r>
              <a:rPr lang="ja-JP" altLang="en-US" sz="1200" dirty="0">
                <a:solidFill>
                  <a:schemeClr val="bg1"/>
                </a:solidFill>
                <a:latin typeface="Meiryo UI" panose="020B0604030504040204" pitchFamily="50" charset="-128"/>
                <a:ea typeface="Meiryo UI" panose="020B0604030504040204" pitchFamily="50" charset="-128"/>
              </a:rPr>
              <a:t>事業№4</a:t>
            </a:r>
          </a:p>
        </p:txBody>
      </p:sp>
      <p:sp>
        <p:nvSpPr>
          <p:cNvPr id="1238" name="正方形/長方形 41"/>
          <p:cNvSpPr/>
          <p:nvPr/>
        </p:nvSpPr>
        <p:spPr>
          <a:xfrm>
            <a:off x="1046463" y="785965"/>
            <a:ext cx="7718589" cy="737771"/>
          </a:xfrm>
          <a:prstGeom prst="rect">
            <a:avLst/>
          </a:prstGeom>
          <a:noFill/>
        </p:spPr>
        <p:txBody>
          <a:bodyPr wrap="square">
            <a:spAutoFit/>
          </a:bodyPr>
          <a:lstStyle/>
          <a:p>
            <a:r>
              <a:rPr lang="ja-JP" altLang="en-US" sz="1200" dirty="0">
                <a:latin typeface="Meiryo UI" panose="020B0604030504040204" pitchFamily="50" charset="-128"/>
                <a:ea typeface="Meiryo UI" panose="020B0604030504040204" pitchFamily="50" charset="-128"/>
              </a:rPr>
              <a:t>半世紀を経て完成する歴史の道八十里越街道と日本一の地方創生路線只見線が繋ぐ新たな広域観光Ｘ （エックス）圏創生プロジェクト※</a:t>
            </a:r>
          </a:p>
          <a:p>
            <a:endParaRPr dirty="0">
              <a:solidFill>
                <a:schemeClr val="tx1"/>
              </a:solidFill>
            </a:endParaRPr>
          </a:p>
        </p:txBody>
      </p:sp>
      <p:graphicFrame>
        <p:nvGraphicFramePr>
          <p:cNvPr id="1239" name="表 42"/>
          <p:cNvGraphicFramePr>
            <a:graphicFrameLocks noGrp="1"/>
          </p:cNvGraphicFramePr>
          <p:nvPr>
            <p:extLst>
              <p:ext uri="{D42A27DB-BD31-4B8C-83A1-F6EECF244321}">
                <p14:modId xmlns:p14="http://schemas.microsoft.com/office/powerpoint/2010/main" val="1796019862"/>
              </p:ext>
            </p:extLst>
          </p:nvPr>
        </p:nvGraphicFramePr>
        <p:xfrm>
          <a:off x="99545" y="1909201"/>
          <a:ext cx="2977515" cy="2468389"/>
        </p:xfrm>
        <a:graphic>
          <a:graphicData uri="http://schemas.openxmlformats.org/drawingml/2006/table">
            <a:tbl>
              <a:tblPr firstRow="1" bandRow="1">
                <a:tableStyleId>{5C22544A-7EE6-4342-B048-85BDC9FD1C3A}</a:tableStyleId>
              </a:tblPr>
              <a:tblGrid>
                <a:gridCol w="2977515">
                  <a:extLst>
                    <a:ext uri="{9D8B030D-6E8A-4147-A177-3AD203B41FA5}"/>
                  </a:extLst>
                </a:gridCol>
              </a:tblGrid>
              <a:tr h="42137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主な個別</a:t>
                      </a: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a:t>
                      </a:r>
                      <a:endParaRPr dirty="0">
                        <a:solidFill>
                          <a:schemeClr val="tx1"/>
                        </a:solidFill>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extLst>
              </a:tr>
              <a:tr h="2047010">
                <a:tc>
                  <a:txBody>
                    <a:bodyPr/>
                    <a:lstStyle/>
                    <a:p>
                      <a:pPr marL="171450" indent="-171450">
                        <a:buFont typeface="Meiryo UI" panose="020B0604030504040204" pitchFamily="50" charset="-128"/>
                        <a:buChar cha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八十里越街道広域観光地域づくり及び八十里越街道体感コンテンツ事業（三条市）</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Meiryo UI" panose="020B0604030504040204" pitchFamily="50" charset="-128"/>
                        <a:buChar cha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只見線魅力化・魅力発信事業（只見町）</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Meiryo UI" panose="020B0604030504040204" pitchFamily="50" charset="-128"/>
                        <a:buChar cha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八十里越街道開通PR強化事業（南会津町）　ほか　</a:t>
                      </a:r>
                      <a:endParaRPr kumimoji="1" lang="en-US" altLang="ja-JP"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extLst>
              </a:tr>
            </a:tbl>
          </a:graphicData>
        </a:graphic>
      </p:graphicFrame>
      <p:graphicFrame>
        <p:nvGraphicFramePr>
          <p:cNvPr id="1240" name="表 43"/>
          <p:cNvGraphicFramePr>
            <a:graphicFrameLocks noGrp="1"/>
          </p:cNvGraphicFramePr>
          <p:nvPr>
            <p:extLst>
              <p:ext uri="{D42A27DB-BD31-4B8C-83A1-F6EECF244321}">
                <p14:modId xmlns:p14="http://schemas.microsoft.com/office/powerpoint/2010/main" val="3350980549"/>
              </p:ext>
            </p:extLst>
          </p:nvPr>
        </p:nvGraphicFramePr>
        <p:xfrm>
          <a:off x="3133425" y="1909201"/>
          <a:ext cx="5821345" cy="2468387"/>
        </p:xfrm>
        <a:graphic>
          <a:graphicData uri="http://schemas.openxmlformats.org/drawingml/2006/table">
            <a:tbl>
              <a:tblPr firstRow="1" bandRow="1">
                <a:tableStyleId>{5C22544A-7EE6-4342-B048-85BDC9FD1C3A}</a:tableStyleId>
              </a:tblPr>
              <a:tblGrid>
                <a:gridCol w="3375324"/>
                <a:gridCol w="1190625"/>
                <a:gridCol w="1255396"/>
              </a:tblGrid>
              <a:tr h="49213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KPI</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zh-TW"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重要業績評価</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指標）</a:t>
                      </a:r>
                      <a:endParaRPr kumimoji="1" lang="zh-CN"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令和6年度</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目標値</a:t>
                      </a:r>
                      <a:endParaRPr dirty="0">
                        <a:solidFill>
                          <a:schemeClr val="tx1"/>
                        </a:solidFill>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令和6年度</a:t>
                      </a:r>
                      <a:endParaRPr kumimoji="1" lang="ja-JP" altLang="en-US" sz="1100" b="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実績値</a:t>
                      </a:r>
                      <a:endParaRPr dirty="0">
                        <a:solidFill>
                          <a:schemeClr val="tx1"/>
                        </a:solidFill>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extLst>
              </a:tr>
              <a:tr h="542596">
                <a:tc>
                  <a:txBody>
                    <a:bodyPr/>
                    <a:lstStyle/>
                    <a:p>
                      <a:r>
                        <a:rPr lang="ja-JP" altLang="en-US" sz="1100" dirty="0">
                          <a:solidFill>
                            <a:schemeClr val="tx1"/>
                          </a:solidFill>
                          <a:latin typeface="Meiryo UI"/>
                          <a:ea typeface="Meiryo UI"/>
                        </a:rPr>
                        <a:t>地域における観光消費額</a:t>
                      </a:r>
                      <a:endParaRPr sz="1100" dirty="0">
                        <a:solidFill>
                          <a:schemeClr val="tx1"/>
                        </a:solidFill>
                        <a:latin typeface="Meiryo UI"/>
                        <a:ea typeface="Meiryo UI"/>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87</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196</a:t>
                      </a:r>
                      <a:r>
                        <a:rPr kumimoji="1" lang="ja-JP" altLang="en-US" sz="1100" b="0" i="0" u="none" strike="noStrike" kern="1200" cap="none" spc="0" normalizeH="0" baseline="0" noProof="0" dirty="0" err="1"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413</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ja-JP" altLang="en-US" sz="1100">
                          <a:latin typeface="Meiryo UI"/>
                          <a:ea typeface="Meiryo UI"/>
                        </a:rPr>
                        <a:t>84,180,499千円</a:t>
                      </a:r>
                      <a:endParaRPr sz="1100">
                        <a:latin typeface="Meiryo UI"/>
                        <a:ea typeface="Meiryo UI"/>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extLst>
              </a:tr>
              <a:tr h="454638">
                <a:tc>
                  <a:txBody>
                    <a:bodyPr/>
                    <a:lstStyle/>
                    <a:p>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本只見線乗車人数（区間平均通過人数）</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210</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ja-JP" altLang="en-US" sz="1100">
                          <a:solidFill>
                            <a:schemeClr val="tx1"/>
                          </a:solidFill>
                          <a:latin typeface="Meiryo UI"/>
                          <a:ea typeface="Meiryo UI"/>
                        </a:rPr>
                        <a:t>153人</a:t>
                      </a:r>
                      <a:endParaRPr sz="1100">
                        <a:solidFill>
                          <a:schemeClr val="tx1"/>
                        </a:solidFill>
                        <a:latin typeface="Meiryo UI"/>
                        <a:ea typeface="Meiryo UI"/>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extLst>
              </a:tr>
              <a:tr h="486887">
                <a:tc>
                  <a:txBody>
                    <a:bodyPr/>
                    <a:lstStyle/>
                    <a:p>
                      <a:r>
                        <a:rPr lang="ja-JP" altLang="en-US" sz="1100" dirty="0">
                          <a:solidFill>
                            <a:schemeClr val="tx1"/>
                          </a:solidFill>
                          <a:latin typeface="Meiryo UI"/>
                          <a:ea typeface="Meiryo UI"/>
                        </a:rPr>
                        <a:t>各市町移住者（UIターン）の人数</a:t>
                      </a:r>
                      <a:endParaRPr sz="1100" dirty="0">
                        <a:solidFill>
                          <a:schemeClr val="tx1"/>
                        </a:solidFill>
                        <a:latin typeface="Meiryo UI"/>
                        <a:ea typeface="Meiryo UI"/>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508</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677人</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extLst>
              </a:tr>
              <a:tr h="492133">
                <a:tc>
                  <a:txBody>
                    <a:bodyPr/>
                    <a:lstStyle/>
                    <a:p>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八十里越街道関連観光コンテンツ数</a:t>
                      </a:r>
                      <a:endParaRPr dirty="0">
                        <a:solidFill>
                          <a:schemeClr val="tx1"/>
                        </a:solidFill>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件</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ja-JP" altLang="en-US" sz="1100">
                          <a:latin typeface="Meiryo UI"/>
                          <a:ea typeface="Meiryo UI"/>
                          <a:cs typeface="+mn-lt"/>
                        </a:rPr>
                        <a:t>5件</a:t>
                      </a:r>
                      <a:endParaRPr sz="1100">
                        <a:latin typeface="Meiryo UI"/>
                        <a:ea typeface="Meiryo UI"/>
                        <a:cs typeface="+mn-lt"/>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extLst>
              </a:tr>
            </a:tbl>
          </a:graphicData>
        </a:graphic>
      </p:graphicFrame>
      <p:sp>
        <p:nvSpPr>
          <p:cNvPr id="1241" name="正方形/長方形 46"/>
          <p:cNvSpPr/>
          <p:nvPr/>
        </p:nvSpPr>
        <p:spPr>
          <a:xfrm>
            <a:off x="88551" y="1388144"/>
            <a:ext cx="8932782" cy="460650"/>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spcBef>
                <a:spcPts val="300"/>
              </a:spcBef>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242" name="タイトル 2"/>
          <p:cNvSpPr txBox="1"/>
          <p:nvPr/>
        </p:nvSpPr>
        <p:spPr>
          <a:xfrm>
            <a:off x="99545" y="4531481"/>
            <a:ext cx="7602790" cy="238268"/>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defRPr/>
            </a:pPr>
            <a:r>
              <a:rPr lang="en-US" altLang="ja-JP" sz="1000" b="0" dirty="0">
                <a:solidFill>
                  <a:schemeClr val="tx1"/>
                </a:solidFill>
              </a:rPr>
              <a:t>※</a:t>
            </a:r>
            <a:r>
              <a:rPr lang="ja-JP" altLang="en-US" sz="1000" b="0" dirty="0">
                <a:solidFill>
                  <a:schemeClr val="tx1"/>
                </a:solidFill>
              </a:rPr>
              <a:t>　</a:t>
            </a:r>
            <a:r>
              <a:rPr lang="ja-JP" altLang="en-US" sz="1000" b="0" dirty="0" smtClean="0">
                <a:solidFill>
                  <a:schemeClr val="tx1"/>
                </a:solidFill>
              </a:rPr>
              <a:t>只見町、南会津町、金山町、三条市及び魚沼市による広域</a:t>
            </a:r>
            <a:r>
              <a:rPr lang="ja-JP" altLang="en-US" sz="1000" b="0" dirty="0">
                <a:solidFill>
                  <a:schemeClr val="tx1"/>
                </a:solidFill>
              </a:rPr>
              <a:t>連携事業（代表自治体</a:t>
            </a:r>
            <a:r>
              <a:rPr lang="ja-JP" altLang="en-US" sz="1000" b="0" dirty="0" smtClean="0">
                <a:solidFill>
                  <a:schemeClr val="tx1"/>
                </a:solidFill>
              </a:rPr>
              <a:t>：只見町）</a:t>
            </a:r>
            <a:endParaRPr lang="en-US" altLang="ja-JP" sz="1000" b="0" dirty="0">
              <a:solidFill>
                <a:schemeClr val="tx1"/>
              </a:solidFill>
            </a:endParaRPr>
          </a:p>
        </p:txBody>
      </p:sp>
    </p:spTree>
    <p:extLst>
      <p:ext uri="{BB962C8B-B14F-4D97-AF65-F5344CB8AC3E}">
        <p14:creationId xmlns:p14="http://schemas.microsoft.com/office/powerpoint/2010/main" val="88048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244" name="Rectangle 128"/>
          <p:cNvSpPr>
            <a:spLocks noChangeArrowheads="1"/>
          </p:cNvSpPr>
          <p:nvPr/>
        </p:nvSpPr>
        <p:spPr>
          <a:xfrm flipV="1">
            <a:off x="-9934" y="720664"/>
            <a:ext cx="9151740" cy="59235"/>
          </a:xfrm>
          <a:prstGeom prst="rect">
            <a:avLst/>
          </a:prstGeom>
          <a:gradFill rotWithShape="1">
            <a:gsLst>
              <a:gs pos="0">
                <a:srgbClr val="3366FF"/>
              </a:gs>
              <a:gs pos="100000">
                <a:schemeClr val="bg1"/>
              </a:gs>
            </a:gsLst>
            <a:lin ang="0" scaled="1"/>
            <a:tileRect/>
          </a:gradFill>
          <a:ln>
            <a:noFill/>
          </a:ln>
        </p:spPr>
        <p:txBody>
          <a:bodyPr rot="10800000" wrap="none" lIns="63074" tIns="31539" rIns="63074" bIns="31539" anchor="ctr"/>
          <a:lstStyle/>
          <a:p>
            <a:pPr defTabSz="843511">
              <a:defRPr/>
            </a:pPr>
            <a:endParaRPr lang="ja-JP" altLang="ja-JP" sz="1015"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45" name="タイトル 2"/>
          <p:cNvSpPr txBox="1"/>
          <p:nvPr/>
        </p:nvSpPr>
        <p:spPr>
          <a:xfrm>
            <a:off x="-11260" y="237680"/>
            <a:ext cx="8337540" cy="453712"/>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defRPr/>
            </a:pPr>
            <a:r>
              <a:rPr lang="ja-JP" altLang="en-US" b="0" dirty="0">
                <a:solidFill>
                  <a:schemeClr val="tx1"/>
                </a:solidFill>
              </a:rPr>
              <a:t>６　新しい地方経済・生活環境創生（新地創）交付金について</a:t>
            </a:r>
            <a:endParaRPr lang="ja-JP" altLang="en-US" sz="2800" b="0" dirty="0">
              <a:solidFill>
                <a:schemeClr val="tx1"/>
              </a:solidFill>
            </a:endParaRPr>
          </a:p>
        </p:txBody>
      </p:sp>
      <p:sp>
        <p:nvSpPr>
          <p:cNvPr id="1246" name="正方形/長方形 55"/>
          <p:cNvSpPr/>
          <p:nvPr/>
        </p:nvSpPr>
        <p:spPr>
          <a:xfrm>
            <a:off x="8706545" y="-713"/>
            <a:ext cx="424285" cy="306884"/>
          </a:xfrm>
          <a:prstGeom prst="rect">
            <a:avLst/>
          </a:prstGeom>
        </p:spPr>
        <p:txBody>
          <a:bodyPr wrap="square">
            <a:spAutoFit/>
          </a:bodyPr>
          <a:lstStyle/>
          <a:p>
            <a:pPr algn="ctr"/>
            <a:r>
              <a:rPr lang="ja-JP" altLang="en-US" sz="1400">
                <a:solidFill>
                  <a:schemeClr val="bg1">
                    <a:lumMod val="75000"/>
                  </a:schemeClr>
                </a:solidFill>
                <a:latin typeface="Meiryo UI"/>
                <a:ea typeface="Meiryo UI"/>
              </a:rPr>
              <a:t>８</a:t>
            </a:r>
            <a:endParaRPr sz="1400">
              <a:solidFill>
                <a:schemeClr val="bg1">
                  <a:lumMod val="75000"/>
                </a:schemeClr>
              </a:solidFill>
              <a:latin typeface="Meiryo UI"/>
              <a:ea typeface="Meiryo UI"/>
            </a:endParaRPr>
          </a:p>
        </p:txBody>
      </p:sp>
      <p:sp>
        <p:nvSpPr>
          <p:cNvPr id="1247" name="タイトル 2"/>
          <p:cNvSpPr txBox="1"/>
          <p:nvPr/>
        </p:nvSpPr>
        <p:spPr>
          <a:xfrm>
            <a:off x="496389" y="874532"/>
            <a:ext cx="8210155" cy="5624358"/>
          </a:xfrm>
          <a:prstGeom prst="rect">
            <a:avLst/>
          </a:prstGeom>
        </p:spPr>
        <p:txBody>
          <a:bodyPr vert="horz" wrap="square" lIns="84378" tIns="42190" rIns="84378" bIns="4219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marL="342900" indent="-342900">
              <a:buFont typeface="Meiryo UI" panose="020B0604030504040204" pitchFamily="50" charset="-128"/>
              <a:buChar char="⃝"/>
              <a:defRPr/>
            </a:pPr>
            <a:r>
              <a:rPr lang="ja-JP" altLang="en-US" b="0" dirty="0">
                <a:solidFill>
                  <a:schemeClr val="tx1"/>
                </a:solidFill>
              </a:rPr>
              <a:t>新しい地方経済・生活環境創生（新地創）交付金は、地方公共団体の自主性と創意工夫に基づき、地域の多様な主体の参画を通じた地方創生に資する取</a:t>
            </a:r>
            <a:r>
              <a:rPr lang="ja-JP" altLang="en-US" b="0" dirty="0" smtClean="0">
                <a:solidFill>
                  <a:schemeClr val="tx1"/>
                </a:solidFill>
              </a:rPr>
              <a:t>組を</a:t>
            </a:r>
            <a:r>
              <a:rPr lang="ja-JP" altLang="en-US" b="0" dirty="0">
                <a:solidFill>
                  <a:schemeClr val="tx1"/>
                </a:solidFill>
              </a:rPr>
              <a:t>、計画から実施まで強力に後押しする交付金であり、デジタル田園都市国家構想推進交付金を発展させたものとして、R６年度補正予算において新たに創設された。</a:t>
            </a:r>
            <a:endParaRPr lang="en-US" altLang="ja-JP" b="0" dirty="0">
              <a:solidFill>
                <a:schemeClr val="tx1"/>
              </a:solidFill>
            </a:endParaRPr>
          </a:p>
          <a:p>
            <a:pPr marL="342900" indent="-342900">
              <a:buFont typeface="Meiryo UI" panose="020B0604030504040204" pitchFamily="50" charset="-128"/>
              <a:buChar char="⃝"/>
              <a:defRPr/>
            </a:pPr>
            <a:endParaRPr lang="ja-JP" altLang="en-US" b="0" dirty="0">
              <a:solidFill>
                <a:schemeClr val="tx1"/>
              </a:solidFill>
            </a:endParaRPr>
          </a:p>
          <a:p>
            <a:pPr marL="342900" indent="-342900">
              <a:buFont typeface="Meiryo UI" panose="020B0604030504040204" pitchFamily="50" charset="-128"/>
              <a:buChar char="⃝"/>
              <a:defRPr/>
            </a:pPr>
            <a:r>
              <a:rPr lang="ja-JP" altLang="en-US" b="0" dirty="0">
                <a:solidFill>
                  <a:schemeClr val="tx1"/>
                </a:solidFill>
              </a:rPr>
              <a:t>三条市では、総合計画に位置付ける取組を始めとする各種事業を効果的、効率的に推進するための財源確保を図る観点で、前身のデジ田交付金等から本交付金を積極的に活用してきている。</a:t>
            </a:r>
            <a:endParaRPr lang="en-US" altLang="ja-JP" b="0" dirty="0">
              <a:solidFill>
                <a:schemeClr val="tx1"/>
              </a:solidFill>
            </a:endParaRPr>
          </a:p>
          <a:p>
            <a:pPr marL="342900" indent="-342900">
              <a:buFont typeface="Meiryo UI" panose="020B0604030504040204" pitchFamily="50" charset="-128"/>
              <a:buChar char="⃝"/>
              <a:defRPr/>
            </a:pPr>
            <a:endParaRPr lang="en-US" altLang="ja-JP" b="0" dirty="0">
              <a:solidFill>
                <a:schemeClr val="tx1"/>
              </a:solidFill>
            </a:endParaRPr>
          </a:p>
          <a:p>
            <a:pPr marL="342900" indent="-342900">
              <a:buFont typeface="Meiryo UI" panose="020B0604030504040204" pitchFamily="50" charset="-128"/>
              <a:buChar char="⃝"/>
              <a:defRPr/>
            </a:pPr>
            <a:r>
              <a:rPr lang="ja-JP" altLang="en-US" b="0" dirty="0">
                <a:solidFill>
                  <a:schemeClr val="tx1"/>
                </a:solidFill>
              </a:rPr>
              <a:t>活用に当たっては、具体的な</a:t>
            </a:r>
            <a:r>
              <a:rPr lang="en-US" altLang="ja-JP" b="0" dirty="0">
                <a:solidFill>
                  <a:schemeClr val="tx1"/>
                </a:solidFill>
              </a:rPr>
              <a:t>KPI（</a:t>
            </a:r>
            <a:r>
              <a:rPr lang="ja-JP" altLang="en-US" b="0" dirty="0">
                <a:solidFill>
                  <a:schemeClr val="tx1"/>
                </a:solidFill>
              </a:rPr>
              <a:t>重要業績評価指標）を設定するとともに、</a:t>
            </a:r>
            <a:r>
              <a:rPr lang="en-US" altLang="ja-JP" b="0" dirty="0">
                <a:solidFill>
                  <a:schemeClr val="tx1"/>
                </a:solidFill>
              </a:rPr>
              <a:t>PDCA</a:t>
            </a:r>
            <a:r>
              <a:rPr lang="ja-JP" altLang="en-US" b="0" dirty="0">
                <a:solidFill>
                  <a:schemeClr val="tx1"/>
                </a:solidFill>
              </a:rPr>
              <a:t>サイクルによる適切な事業実施を行うことが要件とされている。</a:t>
            </a:r>
            <a:endParaRPr dirty="0">
              <a:solidFill>
                <a:schemeClr val="tx1"/>
              </a:solidFill>
            </a:endParaRPr>
          </a:p>
        </p:txBody>
      </p:sp>
    </p:spTree>
    <p:extLst>
      <p:ext uri="{BB962C8B-B14F-4D97-AF65-F5344CB8AC3E}">
        <p14:creationId xmlns:p14="http://schemas.microsoft.com/office/powerpoint/2010/main" val="361712707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TotalTime>21</TotalTime>
  <Words>4878</Words>
  <Application>JUST Focus</Application>
  <Paragraphs>450</Paragraph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14</vt:i4>
      </vt:variant>
    </vt:vector>
  </HeadingPairs>
  <TitlesOfParts>
    <vt:vector size="25" baseType="lpstr">
      <vt:lpstr>Meiryo UI</vt:lpstr>
      <vt:lpstr>ＭＳ Ｐゴシック</vt:lpstr>
      <vt:lpstr>ＭＳ Ｐ明朝</vt:lpstr>
      <vt:lpstr>Meiryo</vt:lpstr>
      <vt:lpstr>Meiryo</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5.0.1</AppVersion>
  <PresentationFormat>ユーザー設定</PresentationFormat>
  <Slides>14</Slides>
  <Notes>4</Notes>
  <HiddenSlides>0</HiddenSlides>
  <MMClips>0</MMClip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プレゼンテーション</dc:title>
  <dc:creator>政策推進課05</dc:creator>
  <cp:lastModifiedBy>小林　峻</cp:lastModifiedBy>
  <dcterms:modified xsi:type="dcterms:W3CDTF">2025-09-24T08:39:32Z</dcterms:modified>
  <cp:revision>25</cp:revision>
</cp:coreProperties>
</file>

<file path=docProps/custom.xml><?xml version="1.0" encoding="utf-8"?>
<Properties xmlns:vt="http://schemas.openxmlformats.org/officeDocument/2006/docPropsVTypes" xmlns="http://schemas.openxmlformats.org/officeDocument/2006/custom-properties"/>
</file>