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820" r:id="rId1"/>
  </p:sldMasterIdLst>
  <p:notesMasterIdLst>
    <p:notesMasterId r:id="rId3"/>
  </p:notesMasterIdLst>
  <p:handoutMasterIdLst>
    <p:handoutMasterId r:id="rId4"/>
  </p:handoutMasterIdLst>
  <p:sldIdLst>
    <p:sldId id="493"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小林　裕太" initials="Wユ" lastIdx="1" clrIdx="0">
    <p:extLst>
      <p:ext uri="{19B8F6BF-5375-455C-9EA6-DF929625EA0E}">
        <p15:presenceInfo xmlns:p15="http://schemas.microsoft.com/office/powerpoint/2012/main" userId="小林　裕太"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F6600"/>
    <a:srgbClr val="FF0000"/>
    <a:srgbClr val="5B9BD5"/>
    <a:srgbClr val="0000FF"/>
    <a:srgbClr val="FF00FF"/>
    <a:srgbClr val="FFCCFF"/>
    <a:srgbClr val="FF99FF"/>
    <a:srgbClr val="F42CEF"/>
    <a:srgbClr val="7671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333" autoAdjust="0"/>
  </p:normalViewPr>
  <p:slideViewPr>
    <p:cSldViewPr snapToGrid="0">
      <p:cViewPr varScale="1">
        <p:scale>
          <a:sx n="109" d="100"/>
          <a:sy n="109" d="100"/>
        </p:scale>
        <p:origin x="660" y="132"/>
      </p:cViewPr>
      <p:guideLst>
        <p:guide orient="horz" pos="2183"/>
        <p:guide pos="2880"/>
      </p:guideLst>
    </p:cSldViewPr>
  </p:slideViewPr>
  <p:outlineViewPr>
    <p:cViewPr>
      <p:scale>
        <a:sx n="33" d="100"/>
        <a:sy n="33" d="100"/>
      </p:scale>
      <p:origin x="0" y="-90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2" d="100"/>
          <a:sy n="52" d="100"/>
        </p:scale>
        <p:origin x="296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0"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0" cy="495029"/>
          </a:xfrm>
          <a:prstGeom prst="rect">
            <a:avLst/>
          </a:prstGeom>
        </p:spPr>
        <p:txBody>
          <a:bodyPr vert="horz" lIns="91440" tIns="45720" rIns="91440" bIns="45720" rtlCol="0"/>
          <a:lstStyle>
            <a:lvl1pPr algn="r">
              <a:defRPr sz="1200"/>
            </a:lvl1pPr>
          </a:lstStyle>
          <a:p>
            <a:fld id="{5E5140D4-748E-46CB-B58C-CEF09BBD8B26}" type="datetimeFigureOut">
              <a:rPr kumimoji="1" lang="ja-JP" altLang="en-US" smtClean="0"/>
              <a:t>2022/6/27</a:t>
            </a:fld>
            <a:endParaRPr kumimoji="1" lang="ja-JP" altLang="en-US"/>
          </a:p>
        </p:txBody>
      </p:sp>
      <p:sp>
        <p:nvSpPr>
          <p:cNvPr id="4" name="フッター プレースホルダー 3"/>
          <p:cNvSpPr>
            <a:spLocks noGrp="1"/>
          </p:cNvSpPr>
          <p:nvPr>
            <p:ph type="ftr" sz="quarter" idx="2"/>
          </p:nvPr>
        </p:nvSpPr>
        <p:spPr>
          <a:xfrm>
            <a:off x="0" y="9371287"/>
            <a:ext cx="2918830"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7"/>
            <a:ext cx="2918830" cy="495028"/>
          </a:xfrm>
          <a:prstGeom prst="rect">
            <a:avLst/>
          </a:prstGeom>
        </p:spPr>
        <p:txBody>
          <a:bodyPr vert="horz" lIns="91440" tIns="45720" rIns="91440" bIns="45720" rtlCol="0" anchor="b"/>
          <a:lstStyle>
            <a:lvl1pPr algn="r">
              <a:defRPr sz="1200"/>
            </a:lvl1pPr>
          </a:lstStyle>
          <a:p>
            <a:fld id="{7B9C18FC-181A-4492-A63F-2C4DA08F0EB2}" type="slidenum">
              <a:rPr kumimoji="1" lang="ja-JP" altLang="en-US" smtClean="0"/>
              <a:t>‹#›</a:t>
            </a:fld>
            <a:endParaRPr kumimoji="1" lang="ja-JP" altLang="en-US"/>
          </a:p>
        </p:txBody>
      </p:sp>
    </p:spTree>
    <p:extLst>
      <p:ext uri="{BB962C8B-B14F-4D97-AF65-F5344CB8AC3E}">
        <p14:creationId xmlns:p14="http://schemas.microsoft.com/office/powerpoint/2010/main" val="25584809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19413" cy="49371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2"/>
            <a:ext cx="2919412" cy="493712"/>
          </a:xfrm>
          <a:prstGeom prst="rect">
            <a:avLst/>
          </a:prstGeom>
        </p:spPr>
        <p:txBody>
          <a:bodyPr vert="horz" lIns="91440" tIns="45720" rIns="91440" bIns="45720" rtlCol="0"/>
          <a:lstStyle>
            <a:lvl1pPr algn="r">
              <a:defRPr sz="1200"/>
            </a:lvl1pPr>
          </a:lstStyle>
          <a:p>
            <a:fld id="{424FAC4D-115A-4880-B6C0-E7F92F5363B4}" type="datetimeFigureOut">
              <a:rPr kumimoji="1" lang="ja-JP" altLang="en-US" smtClean="0"/>
              <a:t>2022/6/27</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4"/>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3712"/>
          </a:xfrm>
          <a:prstGeom prst="rect">
            <a:avLst/>
          </a:prstGeom>
        </p:spPr>
        <p:txBody>
          <a:bodyPr vert="horz" lIns="91440" tIns="45720" rIns="91440" bIns="45720" rtlCol="0" anchor="b"/>
          <a:lstStyle>
            <a:lvl1pPr algn="r">
              <a:defRPr sz="1200"/>
            </a:lvl1pPr>
          </a:lstStyle>
          <a:p>
            <a:fld id="{0050AA5C-18DD-436C-B8BA-6234E316B213}" type="slidenum">
              <a:rPr kumimoji="1" lang="ja-JP" altLang="en-US" smtClean="0"/>
              <a:t>‹#›</a:t>
            </a:fld>
            <a:endParaRPr kumimoji="1" lang="ja-JP" altLang="en-US"/>
          </a:p>
        </p:txBody>
      </p:sp>
    </p:spTree>
    <p:extLst>
      <p:ext uri="{BB962C8B-B14F-4D97-AF65-F5344CB8AC3E}">
        <p14:creationId xmlns:p14="http://schemas.microsoft.com/office/powerpoint/2010/main" val="5467238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9CF6400-7C57-41C5-AA4F-D8AAC9938A15}" type="datetime1">
              <a:rPr kumimoji="1" lang="ja-JP" altLang="en-US" smtClean="0"/>
              <a:t>2022/6/27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C665B2-DF85-4CD3-AD69-F624DC89055C}" type="slidenum">
              <a:rPr kumimoji="1" lang="ja-JP" altLang="en-US" smtClean="0"/>
              <a:t>‹#›</a:t>
            </a:fld>
            <a:endParaRPr kumimoji="1" lang="ja-JP" altLang="en-US"/>
          </a:p>
        </p:txBody>
      </p:sp>
    </p:spTree>
    <p:extLst>
      <p:ext uri="{BB962C8B-B14F-4D97-AF65-F5344CB8AC3E}">
        <p14:creationId xmlns:p14="http://schemas.microsoft.com/office/powerpoint/2010/main" val="1568612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89F6D67-4410-4136-93B8-775A5E37B305}" type="datetime1">
              <a:rPr kumimoji="1" lang="ja-JP" altLang="en-US" smtClean="0"/>
              <a:t>2022/6/27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C665B2-DF85-4CD3-AD69-F624DC89055C}" type="slidenum">
              <a:rPr kumimoji="1" lang="ja-JP" altLang="en-US" smtClean="0"/>
              <a:t>‹#›</a:t>
            </a:fld>
            <a:endParaRPr kumimoji="1" lang="ja-JP" altLang="en-US"/>
          </a:p>
        </p:txBody>
      </p:sp>
    </p:spTree>
    <p:extLst>
      <p:ext uri="{BB962C8B-B14F-4D97-AF65-F5344CB8AC3E}">
        <p14:creationId xmlns:p14="http://schemas.microsoft.com/office/powerpoint/2010/main" val="2355615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33B3CE-BA2F-4DB0-B61D-73782B3DF6F3}" type="datetime1">
              <a:rPr kumimoji="1" lang="ja-JP" altLang="en-US" smtClean="0"/>
              <a:t>2022/6/27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C665B2-DF85-4CD3-AD69-F624DC89055C}" type="slidenum">
              <a:rPr kumimoji="1" lang="ja-JP" altLang="en-US" smtClean="0"/>
              <a:t>‹#›</a:t>
            </a:fld>
            <a:endParaRPr kumimoji="1" lang="ja-JP" altLang="en-US"/>
          </a:p>
        </p:txBody>
      </p:sp>
    </p:spTree>
    <p:extLst>
      <p:ext uri="{BB962C8B-B14F-4D97-AF65-F5344CB8AC3E}">
        <p14:creationId xmlns:p14="http://schemas.microsoft.com/office/powerpoint/2010/main" val="582992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CAC7CB-7A31-498A-8355-BB80C25EF7ED}" type="datetime1">
              <a:rPr kumimoji="1" lang="ja-JP" altLang="en-US" smtClean="0"/>
              <a:t>2022/6/27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C665B2-DF85-4CD3-AD69-F624DC89055C}" type="slidenum">
              <a:rPr kumimoji="1" lang="ja-JP" altLang="en-US" smtClean="0"/>
              <a:t>‹#›</a:t>
            </a:fld>
            <a:endParaRPr kumimoji="1" lang="ja-JP" altLang="en-US"/>
          </a:p>
        </p:txBody>
      </p:sp>
    </p:spTree>
    <p:extLst>
      <p:ext uri="{BB962C8B-B14F-4D97-AF65-F5344CB8AC3E}">
        <p14:creationId xmlns:p14="http://schemas.microsoft.com/office/powerpoint/2010/main" val="407768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7D9BCCF-7AD7-4571-A509-DF05D4A40972}" type="datetime1">
              <a:rPr kumimoji="1" lang="ja-JP" altLang="en-US" smtClean="0"/>
              <a:t>2022/6/27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C665B2-DF85-4CD3-AD69-F624DC89055C}" type="slidenum">
              <a:rPr kumimoji="1" lang="ja-JP" altLang="en-US" smtClean="0"/>
              <a:t>‹#›</a:t>
            </a:fld>
            <a:endParaRPr kumimoji="1" lang="ja-JP" altLang="en-US"/>
          </a:p>
        </p:txBody>
      </p:sp>
    </p:spTree>
    <p:extLst>
      <p:ext uri="{BB962C8B-B14F-4D97-AF65-F5344CB8AC3E}">
        <p14:creationId xmlns:p14="http://schemas.microsoft.com/office/powerpoint/2010/main" val="1723602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22E14B4-DCDA-4441-B6F5-44277B08B8C4}" type="datetime1">
              <a:rPr kumimoji="1" lang="ja-JP" altLang="en-US" smtClean="0"/>
              <a:t>2022/6/27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DC665B2-DF85-4CD3-AD69-F624DC89055C}" type="slidenum">
              <a:rPr kumimoji="1" lang="ja-JP" altLang="en-US" smtClean="0"/>
              <a:t>‹#›</a:t>
            </a:fld>
            <a:endParaRPr kumimoji="1" lang="ja-JP" altLang="en-US"/>
          </a:p>
        </p:txBody>
      </p:sp>
    </p:spTree>
    <p:extLst>
      <p:ext uri="{BB962C8B-B14F-4D97-AF65-F5344CB8AC3E}">
        <p14:creationId xmlns:p14="http://schemas.microsoft.com/office/powerpoint/2010/main" val="192565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A90861A-3050-4122-A026-5F10C32EC3F9}" type="datetime1">
              <a:rPr kumimoji="1" lang="ja-JP" altLang="en-US" smtClean="0"/>
              <a:t>2022/6/27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DC665B2-DF85-4CD3-AD69-F624DC89055C}" type="slidenum">
              <a:rPr kumimoji="1" lang="ja-JP" altLang="en-US" smtClean="0"/>
              <a:t>‹#›</a:t>
            </a:fld>
            <a:endParaRPr kumimoji="1" lang="ja-JP" altLang="en-US"/>
          </a:p>
        </p:txBody>
      </p:sp>
    </p:spTree>
    <p:extLst>
      <p:ext uri="{BB962C8B-B14F-4D97-AF65-F5344CB8AC3E}">
        <p14:creationId xmlns:p14="http://schemas.microsoft.com/office/powerpoint/2010/main" val="3078250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2BF52A5-DF6A-4947-845B-A3F6D6D84EF1}" type="datetime1">
              <a:rPr kumimoji="1" lang="ja-JP" altLang="en-US" smtClean="0"/>
              <a:t>2022/6/27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DC665B2-DF85-4CD3-AD69-F624DC89055C}" type="slidenum">
              <a:rPr kumimoji="1" lang="ja-JP" altLang="en-US" smtClean="0"/>
              <a:t>‹#›</a:t>
            </a:fld>
            <a:endParaRPr kumimoji="1" lang="ja-JP" altLang="en-US"/>
          </a:p>
        </p:txBody>
      </p:sp>
    </p:spTree>
    <p:extLst>
      <p:ext uri="{BB962C8B-B14F-4D97-AF65-F5344CB8AC3E}">
        <p14:creationId xmlns:p14="http://schemas.microsoft.com/office/powerpoint/2010/main" val="1185134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3C1F8F-687B-4680-ADE2-850AF57E0404}" type="datetime1">
              <a:rPr kumimoji="1" lang="ja-JP" altLang="en-US" smtClean="0"/>
              <a:t>2022/6/27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DC665B2-DF85-4CD3-AD69-F624DC89055C}" type="slidenum">
              <a:rPr kumimoji="1" lang="ja-JP" altLang="en-US" smtClean="0"/>
              <a:t>‹#›</a:t>
            </a:fld>
            <a:endParaRPr kumimoji="1" lang="ja-JP" altLang="en-US"/>
          </a:p>
        </p:txBody>
      </p:sp>
    </p:spTree>
    <p:extLst>
      <p:ext uri="{BB962C8B-B14F-4D97-AF65-F5344CB8AC3E}">
        <p14:creationId xmlns:p14="http://schemas.microsoft.com/office/powerpoint/2010/main" val="3770764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57FC76C-315B-4872-A634-8B28640818AA}" type="datetime1">
              <a:rPr kumimoji="1" lang="ja-JP" altLang="en-US" smtClean="0"/>
              <a:t>2022/6/27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DC665B2-DF85-4CD3-AD69-F624DC89055C}" type="slidenum">
              <a:rPr kumimoji="1" lang="ja-JP" altLang="en-US" smtClean="0"/>
              <a:t>‹#›</a:t>
            </a:fld>
            <a:endParaRPr kumimoji="1" lang="ja-JP" altLang="en-US"/>
          </a:p>
        </p:txBody>
      </p:sp>
    </p:spTree>
    <p:extLst>
      <p:ext uri="{BB962C8B-B14F-4D97-AF65-F5344CB8AC3E}">
        <p14:creationId xmlns:p14="http://schemas.microsoft.com/office/powerpoint/2010/main" val="2124970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D8066F3-49FF-4CE2-A4AD-45FD82F17604}" type="datetime1">
              <a:rPr kumimoji="1" lang="ja-JP" altLang="en-US" smtClean="0"/>
              <a:t>2022/6/27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DC665B2-DF85-4CD3-AD69-F624DC89055C}" type="slidenum">
              <a:rPr kumimoji="1" lang="ja-JP" altLang="en-US" smtClean="0"/>
              <a:t>‹#›</a:t>
            </a:fld>
            <a:endParaRPr kumimoji="1" lang="ja-JP" altLang="en-US"/>
          </a:p>
        </p:txBody>
      </p:sp>
    </p:spTree>
    <p:extLst>
      <p:ext uri="{BB962C8B-B14F-4D97-AF65-F5344CB8AC3E}">
        <p14:creationId xmlns:p14="http://schemas.microsoft.com/office/powerpoint/2010/main" val="1796996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99C2D7-EC84-4E9F-A2D9-2443DC547054}" type="datetime1">
              <a:rPr kumimoji="1" lang="ja-JP" altLang="en-US" smtClean="0"/>
              <a:t>2022/6/27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C665B2-DF85-4CD3-AD69-F624DC89055C}" type="slidenum">
              <a:rPr kumimoji="1" lang="ja-JP" altLang="en-US" smtClean="0"/>
              <a:t>‹#›</a:t>
            </a:fld>
            <a:endParaRPr kumimoji="1" lang="ja-JP" altLang="en-US"/>
          </a:p>
        </p:txBody>
      </p:sp>
    </p:spTree>
    <p:extLst>
      <p:ext uri="{BB962C8B-B14F-4D97-AF65-F5344CB8AC3E}">
        <p14:creationId xmlns:p14="http://schemas.microsoft.com/office/powerpoint/2010/main" val="3757594187"/>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0" y="718914"/>
            <a:ext cx="817200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0" y="718914"/>
            <a:ext cx="5563313" cy="90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タイトル 2"/>
          <p:cNvSpPr txBox="1">
            <a:spLocks/>
          </p:cNvSpPr>
          <p:nvPr/>
        </p:nvSpPr>
        <p:spPr>
          <a:xfrm>
            <a:off x="-11368" y="337756"/>
            <a:ext cx="7982176" cy="316036"/>
          </a:xfrm>
          <a:prstGeom prst="rect">
            <a:avLst/>
          </a:prstGeom>
        </p:spPr>
        <p:txBody>
          <a:bodyPr vert="horz" wrap="square" lIns="84378" tIns="42190" rIns="84378" bIns="4219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defRPr/>
            </a:pPr>
            <a:r>
              <a:rPr lang="ja-JP" altLang="en-US" sz="1500" b="0" dirty="0" smtClean="0">
                <a:solidFill>
                  <a:schemeClr val="bg1">
                    <a:lumMod val="50000"/>
                  </a:schemeClr>
                </a:solidFill>
              </a:rPr>
              <a:t>三条市と東日本旅客鉄道株式会社新潟支社による地方創生と地域経済の活性化に関する連携協定</a:t>
            </a:r>
            <a:endParaRPr lang="ja-JP" altLang="en-US" sz="1500" b="0" dirty="0">
              <a:solidFill>
                <a:schemeClr val="bg1">
                  <a:lumMod val="50000"/>
                </a:schemeClr>
              </a:solidFill>
            </a:endParaRPr>
          </a:p>
        </p:txBody>
      </p:sp>
      <p:sp>
        <p:nvSpPr>
          <p:cNvPr id="19" name="テキスト ボックス 18"/>
          <p:cNvSpPr txBox="1"/>
          <p:nvPr/>
        </p:nvSpPr>
        <p:spPr>
          <a:xfrm>
            <a:off x="219182" y="2426484"/>
            <a:ext cx="3040152" cy="3816429"/>
          </a:xfrm>
          <a:prstGeom prst="rect">
            <a:avLst/>
          </a:prstGeom>
          <a:noFill/>
        </p:spPr>
        <p:txBody>
          <a:bodyPr wrap="square" rtlCol="0">
            <a:spAutoFit/>
          </a:bodyPr>
          <a:lstStyle/>
          <a:p>
            <a:pPr marL="342900" indent="-342900">
              <a:spcBef>
                <a:spcPts val="1200"/>
              </a:spcBef>
              <a:buFont typeface="+mj-lt"/>
              <a:buAutoNum type="arabicPeriod"/>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事業環境、就業環境の整備による移住</a:t>
            </a: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・定住</a:t>
            </a: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促進及び交流</a:t>
            </a: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人口の拡大に関する</a:t>
            </a: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こと</a:t>
            </a:r>
            <a:endParaRPr lang="en-US" altLang="ja-JP" sz="1400" dirty="0" smtClean="0">
              <a:solidFill>
                <a:schemeClr val="tx1">
                  <a:lumMod val="50000"/>
                  <a:lumOff val="50000"/>
                </a:schemeClr>
              </a:solidFill>
              <a:latin typeface="Meiryo UI" panose="020B0604030504040204" pitchFamily="50" charset="-128"/>
              <a:ea typeface="Meiryo UI" panose="020B0604030504040204" pitchFamily="50" charset="-128"/>
            </a:endParaRPr>
          </a:p>
          <a:p>
            <a:pPr>
              <a:spcBef>
                <a:spcPts val="1200"/>
              </a:spcBef>
            </a:pPr>
            <a:endParaRPr lang="en-US" altLang="ja-JP" sz="1400" dirty="0" smtClean="0">
              <a:solidFill>
                <a:schemeClr val="tx1">
                  <a:lumMod val="50000"/>
                  <a:lumOff val="50000"/>
                </a:schemeClr>
              </a:solidFill>
              <a:latin typeface="Meiryo UI" panose="020B0604030504040204" pitchFamily="50" charset="-128"/>
              <a:ea typeface="Meiryo UI" panose="020B0604030504040204" pitchFamily="50" charset="-128"/>
            </a:endParaRPr>
          </a:p>
          <a:p>
            <a:pPr marL="342900" indent="-342900">
              <a:spcBef>
                <a:spcPts val="1200"/>
              </a:spcBef>
              <a:buFont typeface="+mj-lt"/>
              <a:buAutoNum type="arabicPeriod" startAt="2"/>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市内</a:t>
            </a: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における起業、創業、企業誘致の促進及び市内企業の事業活動の活性化に関すること</a:t>
            </a:r>
          </a:p>
          <a:p>
            <a:pPr marL="342900" indent="-342900">
              <a:spcBef>
                <a:spcPts val="1200"/>
              </a:spcBef>
              <a:buFont typeface="+mj-lt"/>
              <a:buAutoNum type="arabicPeriod" startAt="2"/>
            </a:pPr>
            <a:endParaRPr lang="en-US" altLang="ja-JP" sz="1400" dirty="0" smtClean="0">
              <a:solidFill>
                <a:schemeClr val="tx1">
                  <a:lumMod val="50000"/>
                  <a:lumOff val="50000"/>
                </a:schemeClr>
              </a:solidFill>
              <a:latin typeface="Meiryo UI" panose="020B0604030504040204" pitchFamily="50" charset="-128"/>
              <a:ea typeface="Meiryo UI" panose="020B0604030504040204" pitchFamily="50" charset="-128"/>
            </a:endParaRPr>
          </a:p>
          <a:p>
            <a:pPr marL="342900" indent="-342900">
              <a:spcBef>
                <a:spcPts val="1200"/>
              </a:spcBef>
              <a:buFont typeface="+mj-lt"/>
              <a:buAutoNum type="arabicPeriod" startAt="2"/>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三条</a:t>
            </a: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産品</a:t>
            </a: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の販路拡大、販売促進及び関係人口の拡大に関すること</a:t>
            </a:r>
            <a:endParaRPr lang="en-US" altLang="ja-JP" sz="1400" dirty="0">
              <a:solidFill>
                <a:schemeClr val="tx1">
                  <a:lumMod val="50000"/>
                  <a:lumOff val="50000"/>
                </a:schemeClr>
              </a:solidFill>
              <a:latin typeface="Meiryo UI" panose="020B0604030504040204" pitchFamily="50" charset="-128"/>
              <a:ea typeface="Meiryo UI" panose="020B0604030504040204" pitchFamily="50" charset="-128"/>
            </a:endParaRPr>
          </a:p>
          <a:p>
            <a:pPr marL="342900" indent="-342900">
              <a:spcBef>
                <a:spcPts val="1200"/>
              </a:spcBef>
              <a:buFont typeface="+mj-lt"/>
              <a:buAutoNum type="arabicPeriod" startAt="2"/>
            </a:pPr>
            <a:endParaRPr lang="en-US" altLang="ja-JP" sz="1400" dirty="0" smtClean="0">
              <a:solidFill>
                <a:schemeClr val="tx1">
                  <a:lumMod val="50000"/>
                  <a:lumOff val="50000"/>
                </a:schemeClr>
              </a:solidFill>
              <a:latin typeface="Meiryo UI" panose="020B0604030504040204" pitchFamily="50" charset="-128"/>
              <a:ea typeface="Meiryo UI" panose="020B0604030504040204" pitchFamily="50" charset="-128"/>
            </a:endParaRPr>
          </a:p>
          <a:p>
            <a:pPr marL="342900" indent="-342900">
              <a:spcBef>
                <a:spcPts val="1200"/>
              </a:spcBef>
              <a:buFont typeface="+mj-lt"/>
              <a:buAutoNum type="arabicPeriod" startAt="2"/>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その他地方創生と地域経済の活性化に関すること</a:t>
            </a:r>
            <a:endParaRPr lang="en-US" altLang="ja-JP" sz="1400" dirty="0" smtClean="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7" name="角丸四角形 6"/>
          <p:cNvSpPr/>
          <p:nvPr/>
        </p:nvSpPr>
        <p:spPr>
          <a:xfrm>
            <a:off x="219182" y="2114333"/>
            <a:ext cx="972000" cy="25200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rPr>
              <a:t>連携事項</a:t>
            </a:r>
            <a:endParaRPr kumimoji="1" lang="ja-JP" altLang="en-US" sz="1400" dirty="0">
              <a:latin typeface="Meiryo UI" panose="020B0604030504040204" pitchFamily="50" charset="-128"/>
              <a:ea typeface="Meiryo UI" panose="020B0604030504040204" pitchFamily="50" charset="-128"/>
            </a:endParaRPr>
          </a:p>
        </p:txBody>
      </p:sp>
      <p:sp>
        <p:nvSpPr>
          <p:cNvPr id="20" name="角丸四角形 19"/>
          <p:cNvSpPr/>
          <p:nvPr/>
        </p:nvSpPr>
        <p:spPr>
          <a:xfrm>
            <a:off x="4184538" y="2114333"/>
            <a:ext cx="2043734" cy="25200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eiryo UI" panose="020B0604030504040204" pitchFamily="50" charset="-128"/>
                <a:ea typeface="Meiryo UI" panose="020B0604030504040204" pitchFamily="50" charset="-128"/>
              </a:rPr>
              <a:t>想定</a:t>
            </a:r>
            <a:r>
              <a:rPr lang="ja-JP" altLang="en-US" sz="1400" dirty="0" smtClean="0">
                <a:latin typeface="Meiryo UI" panose="020B0604030504040204" pitchFamily="50" charset="-128"/>
                <a:ea typeface="Meiryo UI" panose="020B0604030504040204" pitchFamily="50" charset="-128"/>
              </a:rPr>
              <a:t>される取組及び効果</a:t>
            </a:r>
            <a:endParaRPr kumimoji="1" lang="ja-JP" altLang="en-US" sz="1400" dirty="0">
              <a:latin typeface="Meiryo UI" panose="020B0604030504040204" pitchFamily="50" charset="-128"/>
              <a:ea typeface="Meiryo UI" panose="020B0604030504040204" pitchFamily="50" charset="-128"/>
            </a:endParaRPr>
          </a:p>
        </p:txBody>
      </p:sp>
      <p:grpSp>
        <p:nvGrpSpPr>
          <p:cNvPr id="13" name="グループ化 12"/>
          <p:cNvGrpSpPr/>
          <p:nvPr/>
        </p:nvGrpSpPr>
        <p:grpSpPr>
          <a:xfrm>
            <a:off x="3259333" y="2559667"/>
            <a:ext cx="813667" cy="224287"/>
            <a:chOff x="3325427" y="3289297"/>
            <a:chExt cx="813667" cy="224287"/>
          </a:xfrm>
          <a:solidFill>
            <a:schemeClr val="accent6">
              <a:lumMod val="20000"/>
              <a:lumOff val="80000"/>
            </a:schemeClr>
          </a:solidFill>
        </p:grpSpPr>
        <p:sp>
          <p:nvSpPr>
            <p:cNvPr id="24" name="二等辺三角形 23"/>
            <p:cNvSpPr/>
            <p:nvPr/>
          </p:nvSpPr>
          <p:spPr>
            <a:xfrm rot="5400000">
              <a:off x="3290922" y="3323802"/>
              <a:ext cx="224286" cy="1552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25" name="二等辺三角形 24"/>
            <p:cNvSpPr/>
            <p:nvPr/>
          </p:nvSpPr>
          <p:spPr>
            <a:xfrm rot="5400000">
              <a:off x="3469156" y="3323802"/>
              <a:ext cx="224286" cy="1552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26" name="二等辺三角形 25"/>
            <p:cNvSpPr/>
            <p:nvPr/>
          </p:nvSpPr>
          <p:spPr>
            <a:xfrm rot="5400000">
              <a:off x="3624431" y="3323802"/>
              <a:ext cx="224286" cy="1552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27" name="二等辺三角形 26"/>
            <p:cNvSpPr/>
            <p:nvPr/>
          </p:nvSpPr>
          <p:spPr>
            <a:xfrm rot="5400000">
              <a:off x="3771079" y="3323803"/>
              <a:ext cx="224286" cy="1552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28" name="二等辺三角形 27"/>
            <p:cNvSpPr/>
            <p:nvPr/>
          </p:nvSpPr>
          <p:spPr>
            <a:xfrm rot="5400000">
              <a:off x="3949314" y="3323803"/>
              <a:ext cx="224286" cy="1552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grpSp>
      <p:sp>
        <p:nvSpPr>
          <p:cNvPr id="9" name="正方形/長方形 8"/>
          <p:cNvSpPr/>
          <p:nvPr/>
        </p:nvSpPr>
        <p:spPr>
          <a:xfrm>
            <a:off x="4205184" y="2426484"/>
            <a:ext cx="4758925" cy="900000"/>
          </a:xfrm>
          <a:prstGeom prst="rect">
            <a:avLst/>
          </a:prstGeom>
          <a:no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ea"/>
              <a:buAutoNum type="circleNumDbPlain"/>
            </a:pPr>
            <a:r>
              <a:rPr kumimoji="1"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燕三条駅構内シェアオフィスの整備、活用によるテレワーカー等の移住・定住促進及びワーケーション利用等の拡大</a:t>
            </a:r>
            <a:endParaRPr kumimoji="1" lang="en-US" altLang="ja-JP" sz="1200" dirty="0" smtClean="0">
              <a:solidFill>
                <a:schemeClr val="tx1">
                  <a:lumMod val="50000"/>
                  <a:lumOff val="50000"/>
                </a:schemeClr>
              </a:solidFill>
              <a:latin typeface="Meiryo UI" panose="020B0604030504040204" pitchFamily="50" charset="-128"/>
              <a:ea typeface="Meiryo UI" panose="020B0604030504040204" pitchFamily="50" charset="-128"/>
            </a:endParaRPr>
          </a:p>
          <a:p>
            <a:pPr marL="342900" indent="-342900">
              <a:spcBef>
                <a:spcPts val="600"/>
              </a:spcBef>
              <a:buFont typeface="+mj-ea"/>
              <a:buAutoNum type="circleNumDbPlain"/>
            </a:pPr>
            <a:r>
              <a:rPr lang="en-US" altLang="ja-JP" sz="1200" dirty="0" smtClean="0">
                <a:solidFill>
                  <a:schemeClr val="tx1">
                    <a:lumMod val="50000"/>
                    <a:lumOff val="50000"/>
                  </a:schemeClr>
                </a:solidFill>
                <a:latin typeface="Meiryo UI" panose="020B0604030504040204" pitchFamily="50" charset="-128"/>
                <a:ea typeface="Meiryo UI" panose="020B0604030504040204" pitchFamily="50" charset="-128"/>
              </a:rPr>
              <a:t>JR</a:t>
            </a:r>
            <a:r>
              <a:rPr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東日本及びシェアオフィス運営事業者が実施するワークショップや</a:t>
            </a:r>
            <a:r>
              <a:rPr lang="en-US" altLang="ja-JP" sz="1200" dirty="0" smtClean="0">
                <a:solidFill>
                  <a:schemeClr val="tx1">
                    <a:lumMod val="50000"/>
                    <a:lumOff val="50000"/>
                  </a:schemeClr>
                </a:solidFill>
                <a:latin typeface="Meiryo UI" panose="020B0604030504040204" pitchFamily="50" charset="-128"/>
                <a:ea typeface="Meiryo UI" panose="020B0604030504040204" pitchFamily="50" charset="-128"/>
              </a:rPr>
              <a:t>PR</a:t>
            </a:r>
            <a:r>
              <a:rPr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イベント等を通じた三条ファンづくり</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4205185" y="3640205"/>
            <a:ext cx="4758925" cy="900000"/>
          </a:xfrm>
          <a:prstGeom prst="rect">
            <a:avLst/>
          </a:prstGeom>
          <a:no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buFont typeface="+mj-ea"/>
              <a:buAutoNum type="circleNumDbPlain"/>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燕三条駅構内シェアオフィスで展開するものづくりプラットフォーム機能を活用</a:t>
            </a:r>
            <a:r>
              <a:rPr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して当市のものづくり産業基盤を始めとする優位なビジネス環境を発信し、市内における起業、創業、企業誘致</a:t>
            </a: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を</a:t>
            </a:r>
            <a:r>
              <a:rPr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促進</a:t>
            </a:r>
            <a:endParaRPr lang="en-US" altLang="ja-JP" sz="1200" dirty="0" smtClean="0">
              <a:solidFill>
                <a:schemeClr val="tx1">
                  <a:lumMod val="50000"/>
                  <a:lumOff val="50000"/>
                </a:schemeClr>
              </a:solidFill>
              <a:latin typeface="Meiryo UI" panose="020B0604030504040204" pitchFamily="50" charset="-128"/>
              <a:ea typeface="Meiryo UI" panose="020B0604030504040204" pitchFamily="50" charset="-128"/>
            </a:endParaRPr>
          </a:p>
          <a:p>
            <a:pPr marL="228600" indent="-228600">
              <a:spcBef>
                <a:spcPts val="600"/>
              </a:spcBef>
              <a:buFont typeface="+mj-ea"/>
              <a:buAutoNum type="circleNumDbPlain"/>
            </a:pPr>
            <a:r>
              <a:rPr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さらに</a:t>
            </a: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それらとの連携により市内企業の事業活動の活性化を誘引</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49" name="正方形/長方形 48"/>
          <p:cNvSpPr/>
          <p:nvPr/>
        </p:nvSpPr>
        <p:spPr>
          <a:xfrm>
            <a:off x="4205184" y="4786571"/>
            <a:ext cx="4758925" cy="684000"/>
          </a:xfrm>
          <a:prstGeom prst="rect">
            <a:avLst/>
          </a:prstGeom>
          <a:noFill/>
          <a:ln>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燕三条駅構内シェアオフィスで展開するものづくりプラットフォーム機能を活用した地場企業の商品開発、</a:t>
            </a:r>
            <a:r>
              <a:rPr kumimoji="1" lang="en-US" altLang="ja-JP" sz="1200" dirty="0" smtClean="0">
                <a:solidFill>
                  <a:schemeClr val="tx1">
                    <a:lumMod val="50000"/>
                    <a:lumOff val="50000"/>
                  </a:schemeClr>
                </a:solidFill>
                <a:latin typeface="Meiryo UI" panose="020B0604030504040204" pitchFamily="50" charset="-128"/>
                <a:ea typeface="Meiryo UI" panose="020B0604030504040204" pitchFamily="50" charset="-128"/>
              </a:rPr>
              <a:t>JR</a:t>
            </a:r>
            <a:r>
              <a:rPr kumimoji="1"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東日本グループのネットワークを活かした販路拡大の促進、開発商品のふるさと納税返礼品化による関係人口の創出・拡大</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endParaRPr>
          </a:p>
        </p:txBody>
      </p:sp>
      <p:grpSp>
        <p:nvGrpSpPr>
          <p:cNvPr id="50" name="グループ化 49"/>
          <p:cNvGrpSpPr/>
          <p:nvPr/>
        </p:nvGrpSpPr>
        <p:grpSpPr>
          <a:xfrm>
            <a:off x="3263647" y="3759771"/>
            <a:ext cx="813667" cy="224287"/>
            <a:chOff x="3325427" y="3289297"/>
            <a:chExt cx="813667" cy="224287"/>
          </a:xfrm>
          <a:solidFill>
            <a:schemeClr val="accent6">
              <a:lumMod val="20000"/>
              <a:lumOff val="80000"/>
            </a:schemeClr>
          </a:solidFill>
        </p:grpSpPr>
        <p:sp>
          <p:nvSpPr>
            <p:cNvPr id="51" name="二等辺三角形 50"/>
            <p:cNvSpPr/>
            <p:nvPr/>
          </p:nvSpPr>
          <p:spPr>
            <a:xfrm rot="5400000">
              <a:off x="3290922" y="3323802"/>
              <a:ext cx="224286" cy="1552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52" name="二等辺三角形 51"/>
            <p:cNvSpPr/>
            <p:nvPr/>
          </p:nvSpPr>
          <p:spPr>
            <a:xfrm rot="5400000">
              <a:off x="3469156" y="3323802"/>
              <a:ext cx="224286" cy="1552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53" name="二等辺三角形 52"/>
            <p:cNvSpPr/>
            <p:nvPr/>
          </p:nvSpPr>
          <p:spPr>
            <a:xfrm rot="5400000">
              <a:off x="3624431" y="3323802"/>
              <a:ext cx="224286" cy="1552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54" name="二等辺三角形 53"/>
            <p:cNvSpPr/>
            <p:nvPr/>
          </p:nvSpPr>
          <p:spPr>
            <a:xfrm rot="5400000">
              <a:off x="3771079" y="3323803"/>
              <a:ext cx="224286" cy="1552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55" name="二等辺三角形 54"/>
            <p:cNvSpPr/>
            <p:nvPr/>
          </p:nvSpPr>
          <p:spPr>
            <a:xfrm rot="5400000">
              <a:off x="3949314" y="3323803"/>
              <a:ext cx="224286" cy="1552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grpSp>
      <p:grpSp>
        <p:nvGrpSpPr>
          <p:cNvPr id="56" name="グループ化 55"/>
          <p:cNvGrpSpPr/>
          <p:nvPr/>
        </p:nvGrpSpPr>
        <p:grpSpPr>
          <a:xfrm>
            <a:off x="3259334" y="4891055"/>
            <a:ext cx="813667" cy="224287"/>
            <a:chOff x="3325427" y="3289297"/>
            <a:chExt cx="813667" cy="224287"/>
          </a:xfrm>
          <a:solidFill>
            <a:schemeClr val="accent6">
              <a:lumMod val="20000"/>
              <a:lumOff val="80000"/>
            </a:schemeClr>
          </a:solidFill>
        </p:grpSpPr>
        <p:sp>
          <p:nvSpPr>
            <p:cNvPr id="57" name="二等辺三角形 56"/>
            <p:cNvSpPr/>
            <p:nvPr/>
          </p:nvSpPr>
          <p:spPr>
            <a:xfrm rot="5400000">
              <a:off x="3290922" y="3323802"/>
              <a:ext cx="224286" cy="1552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58" name="二等辺三角形 57"/>
            <p:cNvSpPr/>
            <p:nvPr/>
          </p:nvSpPr>
          <p:spPr>
            <a:xfrm rot="5400000">
              <a:off x="3469156" y="3323802"/>
              <a:ext cx="224286" cy="1552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59" name="二等辺三角形 58"/>
            <p:cNvSpPr/>
            <p:nvPr/>
          </p:nvSpPr>
          <p:spPr>
            <a:xfrm rot="5400000">
              <a:off x="3624431" y="3323802"/>
              <a:ext cx="224286" cy="1552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60" name="二等辺三角形 59"/>
            <p:cNvSpPr/>
            <p:nvPr/>
          </p:nvSpPr>
          <p:spPr>
            <a:xfrm rot="5400000">
              <a:off x="3771079" y="3323803"/>
              <a:ext cx="224286" cy="1552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61" name="二等辺三角形 60"/>
            <p:cNvSpPr/>
            <p:nvPr/>
          </p:nvSpPr>
          <p:spPr>
            <a:xfrm rot="5400000">
              <a:off x="3949314" y="3323803"/>
              <a:ext cx="224286" cy="15527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grpSp>
      <p:sp>
        <p:nvSpPr>
          <p:cNvPr id="62" name="テキスト ボックス 61"/>
          <p:cNvSpPr txBox="1"/>
          <p:nvPr/>
        </p:nvSpPr>
        <p:spPr>
          <a:xfrm>
            <a:off x="219182" y="1307776"/>
            <a:ext cx="8775511" cy="523220"/>
          </a:xfrm>
          <a:prstGeom prst="rect">
            <a:avLst/>
          </a:prstGeom>
          <a:noFill/>
          <a:ln>
            <a:solidFill>
              <a:schemeClr val="bg1">
                <a:lumMod val="50000"/>
              </a:schemeClr>
            </a:solidFill>
          </a:ln>
        </p:spPr>
        <p:txBody>
          <a:bodyPr wrap="square" rtlCol="0">
            <a:spAutoFit/>
          </a:bodyPr>
          <a:lstStyle/>
          <a:p>
            <a:pPr>
              <a:spcBef>
                <a:spcPts val="1200"/>
              </a:spcBef>
            </a:pPr>
            <a:r>
              <a:rPr lang="ja-JP" altLang="en-US" sz="1400" dirty="0">
                <a:latin typeface="Meiryo UI" panose="020B0604030504040204" pitchFamily="50" charset="-128"/>
                <a:ea typeface="Meiryo UI" panose="020B0604030504040204" pitchFamily="50" charset="-128"/>
              </a:rPr>
              <a:t>　相互の資源を有効に活用</a:t>
            </a:r>
            <a:r>
              <a:rPr lang="ja-JP" altLang="en-US" sz="1400" dirty="0" smtClean="0">
                <a:latin typeface="Meiryo UI" panose="020B0604030504040204" pitchFamily="50" charset="-128"/>
                <a:ea typeface="Meiryo UI" panose="020B0604030504040204" pitchFamily="50" charset="-128"/>
              </a:rPr>
              <a:t>し、ものづくり産業基盤に代表される三条市の優れた事業環境やそこから生み出される魅力ある地場産品を県内外へ効果的に発信することなどに</a:t>
            </a:r>
            <a:r>
              <a:rPr lang="ja-JP" altLang="en-US" sz="1400" dirty="0">
                <a:latin typeface="Meiryo UI" panose="020B0604030504040204" pitchFamily="50" charset="-128"/>
                <a:ea typeface="Meiryo UI" panose="020B0604030504040204" pitchFamily="50" charset="-128"/>
              </a:rPr>
              <a:t>より</a:t>
            </a:r>
            <a:r>
              <a:rPr lang="ja-JP" altLang="en-US" sz="1400" dirty="0" smtClean="0">
                <a:latin typeface="Meiryo UI" panose="020B0604030504040204" pitchFamily="50" charset="-128"/>
                <a:ea typeface="Meiryo UI" panose="020B0604030504040204" pitchFamily="50" charset="-128"/>
              </a:rPr>
              <a:t>、地方創生及び地域</a:t>
            </a:r>
            <a:r>
              <a:rPr lang="ja-JP" altLang="en-US" sz="1400" dirty="0">
                <a:latin typeface="Meiryo UI" panose="020B0604030504040204" pitchFamily="50" charset="-128"/>
                <a:ea typeface="Meiryo UI" panose="020B0604030504040204" pitchFamily="50" charset="-128"/>
              </a:rPr>
              <a:t>経済の持続的な発展に資する</a:t>
            </a:r>
            <a:r>
              <a:rPr lang="ja-JP" altLang="en-US" sz="1400" dirty="0" smtClean="0">
                <a:latin typeface="Meiryo UI" panose="020B0604030504040204" pitchFamily="50" charset="-128"/>
                <a:ea typeface="Meiryo UI" panose="020B0604030504040204" pitchFamily="50" charset="-128"/>
              </a:rPr>
              <a:t>こと。</a:t>
            </a:r>
            <a:endParaRPr lang="en-US" altLang="ja-JP" sz="1400" dirty="0" smtClean="0">
              <a:latin typeface="Meiryo UI" panose="020B0604030504040204" pitchFamily="50" charset="-128"/>
              <a:ea typeface="Meiryo UI" panose="020B0604030504040204" pitchFamily="50" charset="-128"/>
            </a:endParaRPr>
          </a:p>
        </p:txBody>
      </p:sp>
      <p:sp>
        <p:nvSpPr>
          <p:cNvPr id="63" name="角丸四角形 62"/>
          <p:cNvSpPr/>
          <p:nvPr/>
        </p:nvSpPr>
        <p:spPr>
          <a:xfrm>
            <a:off x="219182" y="1010160"/>
            <a:ext cx="815988" cy="25200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latin typeface="Meiryo UI" panose="020B0604030504040204" pitchFamily="50" charset="-128"/>
                <a:ea typeface="Meiryo UI" panose="020B0604030504040204" pitchFamily="50" charset="-128"/>
              </a:rPr>
              <a:t>目　的</a:t>
            </a:r>
            <a:endParaRPr kumimoji="1" lang="ja-JP" altLang="en-US" sz="1400" dirty="0">
              <a:latin typeface="Meiryo UI" panose="020B0604030504040204" pitchFamily="50" charset="-128"/>
              <a:ea typeface="Meiryo UI" panose="020B0604030504040204" pitchFamily="50" charset="-128"/>
            </a:endParaRPr>
          </a:p>
        </p:txBody>
      </p:sp>
      <p:grpSp>
        <p:nvGrpSpPr>
          <p:cNvPr id="64" name="グループ化 63"/>
          <p:cNvGrpSpPr/>
          <p:nvPr/>
        </p:nvGrpSpPr>
        <p:grpSpPr>
          <a:xfrm>
            <a:off x="6800099" y="-1296266"/>
            <a:ext cx="1731425" cy="672010"/>
            <a:chOff x="7412575" y="43032"/>
            <a:chExt cx="1731425" cy="672010"/>
          </a:xfrm>
        </p:grpSpPr>
        <p:grpSp>
          <p:nvGrpSpPr>
            <p:cNvPr id="65" name="グループ化 64"/>
            <p:cNvGrpSpPr/>
            <p:nvPr/>
          </p:nvGrpSpPr>
          <p:grpSpPr>
            <a:xfrm>
              <a:off x="7485412" y="262628"/>
              <a:ext cx="1578218" cy="216000"/>
              <a:chOff x="6546677" y="3688028"/>
              <a:chExt cx="1578218" cy="216000"/>
            </a:xfrm>
          </p:grpSpPr>
          <p:sp>
            <p:nvSpPr>
              <p:cNvPr id="68" name="Google Shape;89;p1"/>
              <p:cNvSpPr>
                <a:spLocks/>
              </p:cNvSpPr>
              <p:nvPr/>
            </p:nvSpPr>
            <p:spPr>
              <a:xfrm>
                <a:off x="6546678" y="3688028"/>
                <a:ext cx="1578217" cy="216000"/>
              </a:xfrm>
              <a:prstGeom prst="rect">
                <a:avLst/>
              </a:prstGeom>
              <a:noFill/>
              <a:ln w="12700" cap="flat" cmpd="sng">
                <a:noFill/>
                <a:prstDash val="solid"/>
                <a:miter lim="800000"/>
                <a:headEnd type="none" w="sm" len="sm"/>
                <a:tailEnd type="none" w="sm" len="sm"/>
              </a:ln>
            </p:spPr>
            <p:txBody>
              <a:bodyPr spcFirstLastPara="1" wrap="square" lIns="32576" tIns="32576" rIns="32576" bIns="0" anchor="ctr" anchorCtr="0">
                <a:noAutofit/>
              </a:bodyPr>
              <a:lstStyle/>
              <a:p>
                <a:pPr algn="dist">
                  <a:buSzPts val="1200"/>
                </a:pPr>
                <a:r>
                  <a:rPr lang="ja-JP" altLang="en-US" sz="1100" dirty="0" smtClean="0">
                    <a:solidFill>
                      <a:schemeClr val="dk1"/>
                    </a:solidFill>
                    <a:latin typeface="Meiryo UI" panose="020B0604030504040204" pitchFamily="50" charset="-128"/>
                    <a:ea typeface="Meiryo UI" panose="020B0604030504040204" pitchFamily="50" charset="-128"/>
                    <a:cs typeface="Meiryo"/>
                    <a:sym typeface="Meiryo"/>
                  </a:rPr>
                  <a:t>理事</a:t>
                </a:r>
                <a:r>
                  <a:rPr lang="ja-JP" altLang="en-US" sz="1100" dirty="0">
                    <a:solidFill>
                      <a:schemeClr val="dk1"/>
                    </a:solidFill>
                    <a:latin typeface="Meiryo UI" panose="020B0604030504040204" pitchFamily="50" charset="-128"/>
                    <a:ea typeface="Meiryo UI" panose="020B0604030504040204" pitchFamily="50" charset="-128"/>
                    <a:cs typeface="Meiryo"/>
                    <a:sym typeface="Meiryo"/>
                  </a:rPr>
                  <a:t>者</a:t>
                </a:r>
                <a:r>
                  <a:rPr lang="ja-JP" altLang="en-US" sz="1100" dirty="0" smtClean="0">
                    <a:solidFill>
                      <a:schemeClr val="dk1"/>
                    </a:solidFill>
                    <a:latin typeface="Meiryo UI" panose="020B0604030504040204" pitchFamily="50" charset="-128"/>
                    <a:ea typeface="Meiryo UI" panose="020B0604030504040204" pitchFamily="50" charset="-128"/>
                    <a:cs typeface="Meiryo"/>
                    <a:sym typeface="Meiryo"/>
                  </a:rPr>
                  <a:t>レク資料</a:t>
                </a:r>
                <a:endParaRPr sz="1100" dirty="0">
                  <a:solidFill>
                    <a:schemeClr val="dk1"/>
                  </a:solidFill>
                  <a:latin typeface="Meiryo UI" panose="020B0604030504040204" pitchFamily="50" charset="-128"/>
                  <a:ea typeface="Meiryo UI" panose="020B0604030504040204" pitchFamily="50" charset="-128"/>
                  <a:cs typeface="Meiryo"/>
                  <a:sym typeface="Meiryo"/>
                </a:endParaRPr>
              </a:p>
            </p:txBody>
          </p:sp>
          <p:sp>
            <p:nvSpPr>
              <p:cNvPr id="69" name="Google Shape;89;p1"/>
              <p:cNvSpPr>
                <a:spLocks/>
              </p:cNvSpPr>
              <p:nvPr/>
            </p:nvSpPr>
            <p:spPr>
              <a:xfrm>
                <a:off x="6546677" y="3714732"/>
                <a:ext cx="1578217" cy="180000"/>
              </a:xfrm>
              <a:prstGeom prst="rect">
                <a:avLst/>
              </a:prstGeom>
              <a:noFill/>
              <a:ln w="12700" cap="flat" cmpd="sng">
                <a:solidFill>
                  <a:schemeClr val="dk1"/>
                </a:solidFill>
                <a:prstDash val="solid"/>
                <a:miter lim="800000"/>
                <a:headEnd type="none" w="sm" len="sm"/>
                <a:tailEnd type="none" w="sm" len="sm"/>
              </a:ln>
            </p:spPr>
            <p:txBody>
              <a:bodyPr spcFirstLastPara="1" wrap="square" lIns="32576" tIns="32576" rIns="32576" bIns="0" anchor="ctr" anchorCtr="0">
                <a:noAutofit/>
              </a:bodyPr>
              <a:lstStyle/>
              <a:p>
                <a:pPr algn="dist">
                  <a:buSzPts val="1200"/>
                </a:pPr>
                <a:endParaRPr sz="1086" dirty="0">
                  <a:solidFill>
                    <a:schemeClr val="dk1"/>
                  </a:solidFill>
                  <a:latin typeface="Meiryo UI" panose="020B0604030504040204" pitchFamily="50" charset="-128"/>
                  <a:ea typeface="Meiryo UI" panose="020B0604030504040204" pitchFamily="50" charset="-128"/>
                  <a:cs typeface="Meiryo"/>
                  <a:sym typeface="Meiryo"/>
                </a:endParaRPr>
              </a:p>
            </p:txBody>
          </p:sp>
        </p:grpSp>
        <p:sp>
          <p:nvSpPr>
            <p:cNvPr id="66" name="テキスト ボックス 65"/>
            <p:cNvSpPr txBox="1"/>
            <p:nvPr/>
          </p:nvSpPr>
          <p:spPr>
            <a:xfrm>
              <a:off x="7420107" y="453432"/>
              <a:ext cx="1723893" cy="261610"/>
            </a:xfrm>
            <a:prstGeom prst="rect">
              <a:avLst/>
            </a:prstGeom>
            <a:noFill/>
          </p:spPr>
          <p:txBody>
            <a:bodyPr wrap="square" rtlCol="0">
              <a:spAutoFit/>
            </a:bodyPr>
            <a:lstStyle/>
            <a:p>
              <a:pPr algn="dist"/>
              <a:r>
                <a:rPr lang="ja-JP" altLang="en-US" sz="1100" dirty="0">
                  <a:latin typeface="Meiryo UI" panose="020B0604030504040204" pitchFamily="50" charset="-128"/>
                  <a:ea typeface="Meiryo UI" panose="020B0604030504040204" pitchFamily="50" charset="-128"/>
                </a:rPr>
                <a:t>経済</a:t>
              </a:r>
              <a:r>
                <a:rPr kumimoji="1" lang="ja-JP" altLang="en-US" sz="1100" dirty="0" smtClean="0">
                  <a:latin typeface="Meiryo UI" panose="020B0604030504040204" pitchFamily="50" charset="-128"/>
                  <a:ea typeface="Meiryo UI" panose="020B0604030504040204" pitchFamily="50" charset="-128"/>
                </a:rPr>
                <a:t>部　</a:t>
              </a:r>
              <a:r>
                <a:rPr lang="ja-JP" altLang="en-US" sz="1100" dirty="0">
                  <a:latin typeface="Meiryo UI" panose="020B0604030504040204" pitchFamily="50" charset="-128"/>
                  <a:ea typeface="Meiryo UI" panose="020B0604030504040204" pitchFamily="50" charset="-128"/>
                </a:rPr>
                <a:t>商工</a:t>
              </a:r>
              <a:r>
                <a:rPr kumimoji="1" lang="ja-JP" altLang="en-US" sz="1100" dirty="0" smtClean="0">
                  <a:latin typeface="Meiryo UI" panose="020B0604030504040204" pitchFamily="50" charset="-128"/>
                  <a:ea typeface="Meiryo UI" panose="020B0604030504040204" pitchFamily="50" charset="-128"/>
                </a:rPr>
                <a:t>課</a:t>
              </a:r>
              <a:endParaRPr kumimoji="1" lang="ja-JP" altLang="en-US" sz="1100" dirty="0">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7412575" y="43032"/>
              <a:ext cx="1723893" cy="261610"/>
            </a:xfrm>
            <a:prstGeom prst="rect">
              <a:avLst/>
            </a:prstGeom>
            <a:noFill/>
          </p:spPr>
          <p:txBody>
            <a:bodyPr wrap="square" rtlCol="0">
              <a:spAutoFit/>
            </a:bodyPr>
            <a:lstStyle/>
            <a:p>
              <a:pPr algn="dist"/>
              <a:r>
                <a:rPr kumimoji="1" lang="ja-JP" altLang="en-US" sz="1100" dirty="0" smtClean="0">
                  <a:latin typeface="Meiryo UI" panose="020B0604030504040204" pitchFamily="50" charset="-128"/>
                  <a:ea typeface="Meiryo UI" panose="020B0604030504040204" pitchFamily="50" charset="-128"/>
                </a:rPr>
                <a:t>令和</a:t>
              </a:r>
              <a:r>
                <a:rPr kumimoji="1" lang="en-US" altLang="ja-JP" sz="1100" dirty="0" smtClean="0">
                  <a:latin typeface="Meiryo UI" panose="020B0604030504040204" pitchFamily="50" charset="-128"/>
                  <a:ea typeface="Meiryo UI" panose="020B0604030504040204" pitchFamily="50" charset="-128"/>
                </a:rPr>
                <a:t>4</a:t>
              </a:r>
              <a:r>
                <a:rPr kumimoji="1" lang="ja-JP" altLang="en-US" sz="1100" dirty="0" smtClean="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6</a:t>
              </a:r>
              <a:r>
                <a:rPr kumimoji="1" lang="ja-JP" altLang="en-US" sz="1100" dirty="0" smtClean="0">
                  <a:latin typeface="Meiryo UI" panose="020B0604030504040204" pitchFamily="50" charset="-128"/>
                  <a:ea typeface="Meiryo UI" panose="020B0604030504040204" pitchFamily="50" charset="-128"/>
                </a:rPr>
                <a:t>月</a:t>
              </a:r>
              <a:r>
                <a:rPr lang="en-US" altLang="ja-JP" sz="1100" dirty="0" smtClean="0">
                  <a:latin typeface="Meiryo UI" panose="020B0604030504040204" pitchFamily="50" charset="-128"/>
                  <a:ea typeface="Meiryo UI" panose="020B0604030504040204" pitchFamily="50" charset="-128"/>
                </a:rPr>
                <a:t>2</a:t>
              </a:r>
              <a:r>
                <a:rPr lang="en-US" altLang="ja-JP" sz="1100" dirty="0">
                  <a:latin typeface="Meiryo UI" panose="020B0604030504040204" pitchFamily="50" charset="-128"/>
                  <a:ea typeface="Meiryo UI" panose="020B0604030504040204" pitchFamily="50" charset="-128"/>
                </a:rPr>
                <a:t>8</a:t>
              </a:r>
              <a:r>
                <a:rPr kumimoji="1" lang="ja-JP" altLang="en-US" sz="1100" dirty="0" smtClean="0">
                  <a:latin typeface="Meiryo UI" panose="020B0604030504040204" pitchFamily="50" charset="-128"/>
                  <a:ea typeface="Meiryo UI" panose="020B0604030504040204" pitchFamily="50" charset="-128"/>
                </a:rPr>
                <a:t>日</a:t>
              </a:r>
              <a:r>
                <a:rPr kumimoji="1" lang="en-US" altLang="ja-JP"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火</a:t>
              </a:r>
              <a:r>
                <a:rPr kumimoji="1" lang="en-US" altLang="ja-JP" sz="1100" dirty="0" smtClean="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p:txBody>
        </p:sp>
      </p:grpSp>
      <p:pic>
        <p:nvPicPr>
          <p:cNvPr id="1028" name="Picture 4" descr="電気システムインテグレーションオフィス：JR東日本"/>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9676" t="19427" r="29519" b="19100"/>
          <a:stretch/>
        </p:blipFill>
        <p:spPr bwMode="auto">
          <a:xfrm>
            <a:off x="8531524" y="255604"/>
            <a:ext cx="516660" cy="40862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ホーム／三条市"/>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50006" b="22768"/>
          <a:stretch/>
        </p:blipFill>
        <p:spPr bwMode="auto">
          <a:xfrm>
            <a:off x="8108391" y="545494"/>
            <a:ext cx="432000" cy="117619"/>
          </a:xfrm>
          <a:prstGeom prst="rect">
            <a:avLst/>
          </a:prstGeom>
          <a:noFill/>
          <a:extLst>
            <a:ext uri="{909E8E84-426E-40DD-AFC4-6F175D3DCCD1}">
              <a14:hiddenFill xmlns:a14="http://schemas.microsoft.com/office/drawing/2010/main">
                <a:solidFill>
                  <a:srgbClr val="FFFFFF"/>
                </a:solidFill>
              </a14:hiddenFill>
            </a:ext>
          </a:extLst>
        </p:spPr>
      </p:pic>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71156" y="229227"/>
            <a:ext cx="324000" cy="324000"/>
          </a:xfrm>
          <a:prstGeom prst="rect">
            <a:avLst/>
          </a:prstGeom>
        </p:spPr>
      </p:pic>
      <p:sp>
        <p:nvSpPr>
          <p:cNvPr id="6" name="正方形/長方形 5"/>
          <p:cNvSpPr/>
          <p:nvPr/>
        </p:nvSpPr>
        <p:spPr>
          <a:xfrm>
            <a:off x="8169935" y="25309"/>
            <a:ext cx="936000" cy="14400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lumMod val="50000"/>
                    <a:lumOff val="50000"/>
                  </a:schemeClr>
                </a:solidFill>
                <a:latin typeface="Meiryo UI" panose="020B0604030504040204" pitchFamily="50" charset="-128"/>
                <a:ea typeface="Meiryo UI" panose="020B0604030504040204" pitchFamily="50" charset="-128"/>
              </a:rPr>
              <a:t>当日配布資料</a:t>
            </a:r>
            <a:endParaRPr kumimoji="1" lang="ja-JP" altLang="en-US" sz="9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43" name="正方形/長方形 42"/>
          <p:cNvSpPr/>
          <p:nvPr/>
        </p:nvSpPr>
        <p:spPr>
          <a:xfrm>
            <a:off x="5644663" y="6689185"/>
            <a:ext cx="3499337" cy="1688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900" dirty="0" smtClean="0">
                <a:solidFill>
                  <a:schemeClr val="tx1">
                    <a:lumMod val="50000"/>
                    <a:lumOff val="50000"/>
                  </a:schemeClr>
                </a:solidFill>
                <a:latin typeface="Meiryo UI" panose="020B0604030504040204" pitchFamily="50" charset="-128"/>
                <a:ea typeface="Meiryo UI" panose="020B0604030504040204" pitchFamily="50" charset="-128"/>
              </a:rPr>
              <a:t>R4.7.5_</a:t>
            </a:r>
            <a:r>
              <a:rPr lang="ja-JP" altLang="en-US" sz="900" dirty="0" smtClean="0">
                <a:solidFill>
                  <a:schemeClr val="tx1">
                    <a:lumMod val="50000"/>
                    <a:lumOff val="50000"/>
                  </a:schemeClr>
                </a:solidFill>
                <a:latin typeface="Meiryo UI" panose="020B0604030504040204" pitchFamily="50" charset="-128"/>
                <a:ea typeface="Meiryo UI" panose="020B0604030504040204" pitchFamily="50" charset="-128"/>
              </a:rPr>
              <a:t>三条市経済部商工課・東日本旅客鉄道株式会社新潟支社</a:t>
            </a:r>
            <a:endParaRPr kumimoji="1" lang="ja-JP" altLang="en-US" sz="900" dirty="0">
              <a:solidFill>
                <a:schemeClr val="tx1">
                  <a:lumMod val="50000"/>
                  <a:lumOff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133909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17988</TotalTime>
  <Words>332</Words>
  <Application>Microsoft Office PowerPoint</Application>
  <PresentationFormat>画面に合わせる (4:3)</PresentationFormat>
  <Paragraphs>22</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Ｐゴシック</vt:lpstr>
      <vt:lpstr>Meiryo</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織原 勇人</dc:creator>
  <cp:lastModifiedBy>三条市商工課　織原勇人</cp:lastModifiedBy>
  <cp:revision>1074</cp:revision>
  <cp:lastPrinted>2022-06-27T09:39:55Z</cp:lastPrinted>
  <dcterms:modified xsi:type="dcterms:W3CDTF">2022-06-27T10:15:26Z</dcterms:modified>
</cp:coreProperties>
</file>