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<Relationships xmlns="http://schemas.openxmlformats.org/package/2006/relationships"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Relationship Id="rId5" Type="http://schemas.openxmlformats.org/officeDocument/2006/relationships/custom-properties" Target="docProps/custom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3"/>
  </p:notesMasterIdLst>
  <p:sldIdLst>
    <p:sldId id="267" r:id="rId4"/>
    <p:sldId id="266" r:id="rId5"/>
    <p:sldId id="279" r:id="rId6"/>
    <p:sldId id="277" r:id="rId7"/>
    <p:sldId id="283" r:id="rId8"/>
    <p:sldId id="284" r:id="rId9"/>
    <p:sldId id="289" r:id="rId10"/>
    <p:sldId id="288" r:id="rId11"/>
    <p:sldId id="265" r:id="rId12"/>
    <p:sldId id="282" r:id="rId13"/>
    <p:sldId id="292" r:id="rId14"/>
    <p:sldId id="294" r:id="rId15"/>
    <p:sldId id="281" r:id="rId16"/>
    <p:sldId id="278" r:id="rId17"/>
    <p:sldId id="291" r:id="rId18"/>
    <p:sldId id="287" r:id="rId19"/>
    <p:sldId id="293" r:id="rId20"/>
    <p:sldId id="286" r:id="rId21"/>
    <p:sldId id="290" r:id="rId22"/>
    <p:sldId id="285" r:id="rId23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20"/>
    <p:restoredTop sz="94660"/>
  </p:normalViewPr>
  <p:slideViewPr>
    <p:cSldViewPr snapToGrid="0">
      <p:cViewPr varScale="1">
        <p:scale>
          <a:sx n="62" d="100"/>
          <a:sy n="62" d="100"/>
        </p:scale>
        <p:origin x="-2112" y="-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theme" Target="theme/theme1.xml" /><Relationship Id="rId2" Type="http://schemas.openxmlformats.org/officeDocument/2006/relationships/slideMaster" Target="slideMasters/slideMaster1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ableStyles" Target="tableStyles.xml" 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1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06EA9-14B5-4F31-95CC-6AD91D20700D}" type="datetimeFigureOut">
              <a:rPr kumimoji="1" lang="ja-JP" altLang="en-US" smtClean="0"/>
              <a:t>2015/2/5</a:t>
            </a:fld>
            <a:endParaRPr kumimoji="1" lang="ja-JP" altLang="en-US"/>
          </a:p>
        </p:txBody>
      </p:sp>
      <p:sp>
        <p:nvSpPr>
          <p:cNvPr id="1102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714625" y="514350"/>
            <a:ext cx="371475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1103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104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5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07EA6-0398-4990-8029-A74DB74122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32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103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15396-A711-477C-9B5C-6750DC0D0E0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103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3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57867-20C0-45ED-9547-C8D5CA46C2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5566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3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15396-A711-477C-9B5C-6750DC0D0E0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104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57867-20C0-45ED-9547-C8D5CA46C2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5320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44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15396-A711-477C-9B5C-6750DC0D0E0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10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57867-20C0-45ED-9547-C8D5CA46C2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042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50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51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5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15396-A711-477C-9B5C-6750DC0D0E0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105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5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57867-20C0-45ED-9547-C8D5CA46C2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7063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57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58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5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60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6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15396-A711-477C-9B5C-6750DC0D0E0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106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57867-20C0-45ED-9547-C8D5CA46C2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6008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6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15396-A711-477C-9B5C-6750DC0D0E0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106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57867-20C0-45ED-9547-C8D5CA46C2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2465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15396-A711-477C-9B5C-6750DC0D0E0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107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57867-20C0-45ED-9547-C8D5CA46C2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4285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75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76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7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15396-A711-477C-9B5C-6750DC0D0E0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107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57867-20C0-45ED-9547-C8D5CA46C2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5442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82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1083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8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15396-A711-477C-9B5C-6750DC0D0E0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108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8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57867-20C0-45ED-9547-C8D5CA46C2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472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8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9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15396-A711-477C-9B5C-6750DC0D0E0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109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57867-20C0-45ED-9547-C8D5CA46C2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4534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9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9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15396-A711-477C-9B5C-6750DC0D0E0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109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57867-20C0-45ED-9547-C8D5CA46C2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4996008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027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A15396-A711-477C-9B5C-6750DC0D0E0B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10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0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357867-20C0-45ED-9547-C8D5CA46C2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7738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image" Target="../media/image2.jpeg" /><Relationship Id="rId3" Type="http://schemas.openxmlformats.org/officeDocument/2006/relationships/slideLayout" Target="../slideLayouts/slideLayout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image" Target="../media/image3.jpeg" /><Relationship Id="rId2" Type="http://schemas.openxmlformats.org/officeDocument/2006/relationships/slideLayout" Target="../slideLayouts/slideLayout1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image" Target="../media/image4.jpeg" /><Relationship Id="rId2" Type="http://schemas.openxmlformats.org/officeDocument/2006/relationships/slideLayout" Target="../slideLayouts/slideLayout1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image" Target="../media/image5.jpeg" /><Relationship Id="rId2" Type="http://schemas.openxmlformats.org/officeDocument/2006/relationships/slideLayout" Target="../slideLayouts/slideLayout1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image" Target="../media/image6.jpeg" /><Relationship Id="rId2" Type="http://schemas.openxmlformats.org/officeDocument/2006/relationships/slideLayout" Target="../slideLayouts/slideLayout1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image" Target="../media/image7.jpeg" /><Relationship Id="rId2" Type="http://schemas.openxmlformats.org/officeDocument/2006/relationships/slideLayout" Target="../slideLayouts/slideLayout1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image" Target="../media/image8.jpeg" /><Relationship Id="rId2" Type="http://schemas.openxmlformats.org/officeDocument/2006/relationships/slideLayout" Target="../slideLayouts/slideLayout1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image" Target="../media/image9.png" /><Relationship Id="rId2" Type="http://schemas.openxmlformats.org/officeDocument/2006/relationships/image" Target="../media/image10.png" /><Relationship Id="rId3" Type="http://schemas.openxmlformats.org/officeDocument/2006/relationships/slideLayout" Target="../slideLayouts/slideLayout1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image" Target="../media/image11.png" /><Relationship Id="rId2" Type="http://schemas.openxmlformats.org/officeDocument/2006/relationships/image" Target="../media/image12.png" /><Relationship Id="rId3" Type="http://schemas.openxmlformats.org/officeDocument/2006/relationships/slideLayout" Target="../slideLayouts/slideLayout1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image" Target="../media/image13.jpeg" /><Relationship Id="rId2" Type="http://schemas.openxmlformats.org/officeDocument/2006/relationships/slideLayout" Target="../slideLayouts/slideLayout1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image" Target="../media/image14.png" /><Relationship Id="rId2" Type="http://schemas.openxmlformats.org/officeDocument/2006/relationships/image" Target="../media/image15.png" /><Relationship Id="rId3" Type="http://schemas.openxmlformats.org/officeDocument/2006/relationships/slideLayout" Target="../slideLayouts/slideLayout1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image" Target="../media/image16.jpeg" /><Relationship Id="rId2" Type="http://schemas.openxmlformats.org/officeDocument/2006/relationships/slideLayout" Target="../slideLayouts/slideLayout1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image" Target="../media/image17.jpeg" /><Relationship Id="rId2" Type="http://schemas.openxmlformats.org/officeDocument/2006/relationships/image" Target="../media/image18.jpeg" /><Relationship Id="rId3" Type="http://schemas.openxmlformats.org/officeDocument/2006/relationships/slideLayout" Target="../slideLayouts/slideLayout1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image" Target="../media/image19.png" /><Relationship Id="rId2" Type="http://schemas.microsoft.com/office/2007/relationships/hdphoto" Target="../media/hdphoto1.wdp" /><Relationship Id="rId3" Type="http://schemas.openxmlformats.org/officeDocument/2006/relationships/slideLayout" Target="../slideLayouts/slideLayout1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image" Target="../media/image20.png" /><Relationship Id="rId2" Type="http://schemas.openxmlformats.org/officeDocument/2006/relationships/image" Target="../media/image21.png" /><Relationship Id="rId3" Type="http://schemas.openxmlformats.org/officeDocument/2006/relationships/image" Target="../media/image22.png" /><Relationship Id="rId4" Type="http://schemas.openxmlformats.org/officeDocument/2006/relationships/image" Target="../media/image23.png" /><Relationship Id="rId5" Type="http://schemas.openxmlformats.org/officeDocument/2006/relationships/image" Target="../media/image24.png" /><Relationship Id="rId6" Type="http://schemas.openxmlformats.org/officeDocument/2006/relationships/image" Target="../media/image25.png" /><Relationship Id="rId7" Type="http://schemas.openxmlformats.org/officeDocument/2006/relationships/slideLayout" Target="../slideLayouts/slideLayout1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image" Target="../media/image26.png" /><Relationship Id="rId2" Type="http://schemas.openxmlformats.org/officeDocument/2006/relationships/image" Target="../media/image27.png" /><Relationship Id="rId3" Type="http://schemas.openxmlformats.org/officeDocument/2006/relationships/image" Target="../media/image28.png" /><Relationship Id="rId4" Type="http://schemas.openxmlformats.org/officeDocument/2006/relationships/image" Target="../media/image29.png" /><Relationship Id="rId5" Type="http://schemas.openxmlformats.org/officeDocument/2006/relationships/slideLayout" Target="../slideLayouts/slideLayout1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image" Target="../media/image30.jpeg" /><Relationship Id="rId2" Type="http://schemas.openxmlformats.org/officeDocument/2006/relationships/image" Target="../media/image31.png" /><Relationship Id="rId3" Type="http://schemas.openxmlformats.org/officeDocument/2006/relationships/slideLayout" Target="../slideLayouts/slideLayout1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image" Target="../media/image32.png" /><Relationship Id="rId2" Type="http://schemas.openxmlformats.org/officeDocument/2006/relationships/image" Target="../media/image33.png" /><Relationship Id="rId3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正方形/長方形 7"/>
          <p:cNvSpPr/>
          <p:nvPr/>
        </p:nvSpPr>
        <p:spPr>
          <a:xfrm>
            <a:off x="0" y="1150070"/>
            <a:ext cx="9906000" cy="2158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15" name="正方形/長方形 4"/>
          <p:cNvSpPr/>
          <p:nvPr/>
        </p:nvSpPr>
        <p:spPr>
          <a:xfrm>
            <a:off x="1782900" y="1631622"/>
            <a:ext cx="6340197" cy="1569660"/>
          </a:xfrm>
          <a:prstGeom prst="rect">
            <a:avLst/>
          </a:prstGeom>
          <a:noFill/>
          <a:ln w="38100"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9600" b="1" cap="none" spc="0" dirty="0">
                <a:ln w="381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本人の</a:t>
            </a:r>
            <a:r>
              <a:rPr lang="ja-JP" altLang="en-US" sz="9600" b="1" dirty="0">
                <a:ln w="381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工夫</a:t>
            </a:r>
            <a:endParaRPr lang="ja-JP" altLang="en-US" sz="9600" b="1" cap="none" spc="0" dirty="0">
              <a:ln w="38100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16" name="正方形/長方形 6"/>
          <p:cNvSpPr/>
          <p:nvPr/>
        </p:nvSpPr>
        <p:spPr>
          <a:xfrm>
            <a:off x="1018534" y="3575117"/>
            <a:ext cx="8084264" cy="2615524"/>
          </a:xfrm>
          <a:prstGeom prst="rect">
            <a:avLst/>
          </a:prstGeom>
          <a:noFill/>
        </p:spPr>
        <p:txBody>
          <a:bodyPr vert="horz"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b="1" dirty="0"/>
              <a:t>認知機能の低下を意識している人や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認知症を患っている人、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元気な人でも、もの忘れや生活上の失敗に備えて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>
                <a:solidFill>
                  <a:srgbClr val="FF0000"/>
                </a:solidFill>
              </a:rPr>
              <a:t>自分自身で行っている工夫</a:t>
            </a:r>
            <a:endParaRPr lang="ja-JP" altLang="ja-JP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537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8" name="図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021" y="479192"/>
            <a:ext cx="4989482" cy="3756780"/>
          </a:xfrm>
          <a:prstGeom prst="rect">
            <a:avLst/>
          </a:prstGeom>
          <a:noFill/>
          <a:ln>
            <a:noFill/>
          </a:ln>
        </p:spPr>
      </p:pic>
      <p:sp>
        <p:nvSpPr>
          <p:cNvPr id="1119" name="正方形/長方形 2"/>
          <p:cNvSpPr/>
          <p:nvPr/>
        </p:nvSpPr>
        <p:spPr>
          <a:xfrm>
            <a:off x="5507503" y="732135"/>
            <a:ext cx="4062651" cy="5119350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b="1" dirty="0"/>
              <a:t>小さなメモはどこに置いたか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迷子になりやすい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普段から目にしやすいところに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貼ることで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メモの迷子をふせぐ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endParaRPr lang="ja-JP" altLang="ja-JP" sz="2800" b="1" dirty="0"/>
          </a:p>
        </p:txBody>
      </p:sp>
      <p:pic>
        <p:nvPicPr>
          <p:cNvPr id="1120" name="図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597" y="2739682"/>
            <a:ext cx="3899458" cy="3639126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065256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2" name="図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9744" y="1396047"/>
            <a:ext cx="5400040" cy="4065905"/>
          </a:xfrm>
          <a:prstGeom prst="rect">
            <a:avLst/>
          </a:prstGeom>
          <a:noFill/>
          <a:ln>
            <a:noFill/>
          </a:ln>
        </p:spPr>
      </p:pic>
      <p:sp>
        <p:nvSpPr>
          <p:cNvPr id="1123" name="正方形/長方形 3"/>
          <p:cNvSpPr/>
          <p:nvPr/>
        </p:nvSpPr>
        <p:spPr>
          <a:xfrm>
            <a:off x="6661619" y="732135"/>
            <a:ext cx="2769989" cy="5478423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b="1" dirty="0"/>
              <a:t>お薬カレンダーは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薬の飲み忘れや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きちんと飲めたかの確認に便利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わが家は飲み方メモもいれてます</a:t>
            </a:r>
            <a:endParaRPr lang="ja-JP" altLang="ja-JP" sz="2800" b="1" dirty="0"/>
          </a:p>
        </p:txBody>
      </p:sp>
    </p:spTree>
    <p:extLst>
      <p:ext uri="{BB962C8B-B14F-4D97-AF65-F5344CB8AC3E}">
        <p14:creationId xmlns:p14="http://schemas.microsoft.com/office/powerpoint/2010/main" val="2284653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正方形/長方形 3"/>
          <p:cNvSpPr/>
          <p:nvPr/>
        </p:nvSpPr>
        <p:spPr>
          <a:xfrm>
            <a:off x="6523245" y="732135"/>
            <a:ext cx="2769989" cy="5478423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b="1" dirty="0"/>
              <a:t>スケジュールや家族の伝言は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かわいらしい人形が教えてくれる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話し相手もしてくれて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えもちゃんは頼りになる</a:t>
            </a:r>
            <a:endParaRPr lang="ja-JP" altLang="ja-JP" sz="2800" b="1" dirty="0"/>
          </a:p>
        </p:txBody>
      </p:sp>
      <p:pic>
        <p:nvPicPr>
          <p:cNvPr id="1126" name="図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118" y="517713"/>
            <a:ext cx="4579620" cy="58225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622494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正方形/長方形 3"/>
          <p:cNvSpPr/>
          <p:nvPr/>
        </p:nvSpPr>
        <p:spPr>
          <a:xfrm>
            <a:off x="6661619" y="732135"/>
            <a:ext cx="2769989" cy="5119350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b="1" dirty="0"/>
              <a:t>大事なカギはしまい込むと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どこに行ったか分からなくなる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伸びるひもで無くさないし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すぐに取り出せるように</a:t>
            </a:r>
            <a:endParaRPr lang="ja-JP" altLang="ja-JP" sz="2800" b="1" dirty="0"/>
          </a:p>
        </p:txBody>
      </p:sp>
      <p:pic>
        <p:nvPicPr>
          <p:cNvPr id="1129" name="図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2575936">
            <a:off x="332127" y="1036475"/>
            <a:ext cx="6023223" cy="4347031"/>
          </a:xfrm>
          <a:prstGeom prst="ellipse">
            <a:avLst/>
          </a:prstGeom>
          <a:ln w="63500" cap="rnd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795421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正方形/長方形 3"/>
          <p:cNvSpPr/>
          <p:nvPr/>
        </p:nvSpPr>
        <p:spPr>
          <a:xfrm>
            <a:off x="6523245" y="732135"/>
            <a:ext cx="2769989" cy="5119350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b="1" dirty="0"/>
              <a:t>ＩＣタグをいつも財布に入れて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おでかけ、お買いもの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スマホと連携して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財布の置き忘れを予防する</a:t>
            </a:r>
            <a:endParaRPr lang="ja-JP" altLang="ja-JP" sz="2800" b="1" dirty="0"/>
          </a:p>
        </p:txBody>
      </p:sp>
      <p:pic>
        <p:nvPicPr>
          <p:cNvPr id="1132" name="図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701964" y="1184764"/>
            <a:ext cx="4619291" cy="448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709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正方形/長方形 3"/>
          <p:cNvSpPr/>
          <p:nvPr/>
        </p:nvSpPr>
        <p:spPr>
          <a:xfrm>
            <a:off x="6523303" y="732135"/>
            <a:ext cx="2769989" cy="5478423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b="1" dirty="0"/>
              <a:t>見やすくするくふう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蛍光テープの色で目立つし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要れる場所がわかりやすい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ペットボトルは間違わない様に外</a:t>
            </a:r>
            <a:endParaRPr lang="ja-JP" altLang="ja-JP" sz="2800" b="1" dirty="0"/>
          </a:p>
        </p:txBody>
      </p:sp>
      <p:pic>
        <p:nvPicPr>
          <p:cNvPr id="1135" name="図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708" y="1073610"/>
            <a:ext cx="5030669" cy="4710779"/>
          </a:xfrm>
          <a:prstGeom prst="snip2DiagRect">
            <a:avLst>
              <a:gd name="adj1" fmla="val 13391"/>
              <a:gd name="adj2" fmla="val 13224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3789289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7" name="図 6"/>
          <p:cNvPicPr>
            <a:picLocks noChangeAspect="1"/>
          </p:cNvPicPr>
          <p:nvPr/>
        </p:nvPicPr>
        <p:blipFill>
          <a:blip r:embed="rId1">
            <a:alphaModFix amt="20000"/>
          </a:blip>
          <a:stretch>
            <a:fillRect/>
          </a:stretch>
        </p:blipFill>
        <p:spPr>
          <a:xfrm rot="5400000">
            <a:off x="-447831" y="1733678"/>
            <a:ext cx="5674849" cy="3278910"/>
          </a:xfrm>
          <a:prstGeom prst="rect">
            <a:avLst/>
          </a:prstGeom>
        </p:spPr>
      </p:pic>
      <p:pic>
        <p:nvPicPr>
          <p:cNvPr id="1138" name="図 8"/>
          <p:cNvPicPr>
            <a:picLocks noChangeAspect="1"/>
          </p:cNvPicPr>
          <p:nvPr/>
        </p:nvPicPr>
        <p:blipFill>
          <a:blip r:embed="rId1">
            <a:alphaModFix amt="20000"/>
          </a:blip>
          <a:stretch>
            <a:fillRect/>
          </a:stretch>
        </p:blipFill>
        <p:spPr>
          <a:xfrm rot="5400000">
            <a:off x="1400070" y="1733679"/>
            <a:ext cx="5674849" cy="3278910"/>
          </a:xfrm>
          <a:prstGeom prst="rect">
            <a:avLst/>
          </a:prstGeom>
        </p:spPr>
      </p:pic>
      <p:sp>
        <p:nvSpPr>
          <p:cNvPr id="1139" name="正方形/長方形 3"/>
          <p:cNvSpPr/>
          <p:nvPr/>
        </p:nvSpPr>
        <p:spPr>
          <a:xfrm>
            <a:off x="5876950" y="732135"/>
            <a:ext cx="3416320" cy="5478423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b="1" dirty="0"/>
              <a:t>食器棚は時々写真に撮る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どこに何をしまうか決めておくと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ごちゃごちゃしないし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頭でなく感覚で場所を覚えるから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endParaRPr lang="ja-JP" altLang="ja-JP" sz="2800" b="1" dirty="0"/>
          </a:p>
        </p:txBody>
      </p:sp>
      <p:pic>
        <p:nvPicPr>
          <p:cNvPr id="1140" name="図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476120" y="1733679"/>
            <a:ext cx="5674849" cy="327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788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正方形/長方形 3"/>
          <p:cNvSpPr/>
          <p:nvPr/>
        </p:nvSpPr>
        <p:spPr>
          <a:xfrm>
            <a:off x="5368957" y="732135"/>
            <a:ext cx="4062651" cy="5119350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b="1" dirty="0"/>
              <a:t>信号は青信号でも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青になったばかりでなければ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一回待ってからわたる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いつ赤になるかわからないから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endParaRPr lang="en-US" altLang="ja-JP" sz="2800" b="1" dirty="0"/>
          </a:p>
          <a:p>
            <a:pPr>
              <a:lnSpc>
                <a:spcPct val="150000"/>
              </a:lnSpc>
            </a:pPr>
            <a:endParaRPr lang="ja-JP" altLang="ja-JP" sz="2800" b="1" dirty="0"/>
          </a:p>
        </p:txBody>
      </p:sp>
      <p:pic>
        <p:nvPicPr>
          <p:cNvPr id="1143" name="図 5" descr="信号待ちのイラスト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200" y="1064057"/>
            <a:ext cx="5644359" cy="5235143"/>
          </a:xfrm>
          <a:prstGeom prst="rect">
            <a:avLst/>
          </a:prstGeom>
        </p:spPr>
      </p:pic>
      <p:pic>
        <p:nvPicPr>
          <p:cNvPr id="1144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4793" y="1340427"/>
            <a:ext cx="836661" cy="157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783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" name="図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1796867" y="1384299"/>
            <a:ext cx="4746702" cy="5146964"/>
          </a:xfrm>
          <a:prstGeom prst="rect">
            <a:avLst/>
          </a:prstGeom>
        </p:spPr>
      </p:pic>
      <p:sp>
        <p:nvSpPr>
          <p:cNvPr id="1147" name="正方形/長方形 3"/>
          <p:cNvSpPr/>
          <p:nvPr/>
        </p:nvSpPr>
        <p:spPr>
          <a:xfrm>
            <a:off x="6015288" y="732135"/>
            <a:ext cx="3416320" cy="4346703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b="1" dirty="0"/>
              <a:t>階段を安全にのぼりおり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「いち」「に」「さん」</a:t>
            </a:r>
            <a:r>
              <a:rPr lang="en-US" altLang="ja-JP" sz="2800" b="1" dirty="0"/>
              <a:t>…</a:t>
            </a:r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頭の中で数えると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自然と慎重になります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endParaRPr lang="ja-JP" altLang="ja-JP" sz="2800" b="1" dirty="0"/>
          </a:p>
        </p:txBody>
      </p:sp>
      <p:pic>
        <p:nvPicPr>
          <p:cNvPr id="1148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6737"/>
            <a:ext cx="4746702" cy="514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148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正方形/長方形 3"/>
          <p:cNvSpPr/>
          <p:nvPr/>
        </p:nvSpPr>
        <p:spPr>
          <a:xfrm>
            <a:off x="6661669" y="732135"/>
            <a:ext cx="2769989" cy="5119350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b="1" dirty="0"/>
              <a:t>メーカーをそろえると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複数テレビがあっても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同じリモコンで操作ができる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なくしても替えがあるから便利</a:t>
            </a:r>
            <a:endParaRPr lang="ja-JP" altLang="ja-JP" sz="2800" b="1" dirty="0"/>
          </a:p>
        </p:txBody>
      </p:sp>
      <p:pic>
        <p:nvPicPr>
          <p:cNvPr id="1154" name="図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806229" y="1496083"/>
            <a:ext cx="5407172" cy="387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369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正方形/長方形 3"/>
          <p:cNvSpPr/>
          <p:nvPr/>
        </p:nvSpPr>
        <p:spPr>
          <a:xfrm>
            <a:off x="6015400" y="732135"/>
            <a:ext cx="3416320" cy="5478423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b="1" dirty="0"/>
              <a:t>困ったときに相談しやすいひとを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みつけて、つながっておく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地域包括支援センターや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かかりつけのお医者さんは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気軽に相談できる</a:t>
            </a:r>
            <a:endParaRPr lang="ja-JP" altLang="ja-JP" sz="2800" b="1" dirty="0"/>
          </a:p>
        </p:txBody>
      </p:sp>
      <p:pic>
        <p:nvPicPr>
          <p:cNvPr id="1157" name="図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0931" y="482596"/>
            <a:ext cx="3799340" cy="3101114"/>
          </a:xfrm>
          <a:prstGeom prst="rect">
            <a:avLst/>
          </a:prstGeom>
        </p:spPr>
      </p:pic>
      <p:pic>
        <p:nvPicPr>
          <p:cNvPr id="1158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16" y="3085104"/>
            <a:ext cx="3837085" cy="329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61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正方形/長方形 7"/>
          <p:cNvSpPr/>
          <p:nvPr/>
        </p:nvSpPr>
        <p:spPr>
          <a:xfrm>
            <a:off x="0" y="1150070"/>
            <a:ext cx="9906000" cy="2158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61" name="正方形/長方形 4"/>
          <p:cNvSpPr/>
          <p:nvPr/>
        </p:nvSpPr>
        <p:spPr>
          <a:xfrm>
            <a:off x="1782900" y="1631622"/>
            <a:ext cx="6340197" cy="1569660"/>
          </a:xfrm>
          <a:prstGeom prst="rect">
            <a:avLst/>
          </a:prstGeom>
          <a:noFill/>
          <a:ln w="38100"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9600" b="1" cap="none" spc="0" dirty="0">
                <a:ln w="381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家族の</a:t>
            </a:r>
            <a:r>
              <a:rPr lang="ja-JP" altLang="en-US" sz="9600" b="1" dirty="0">
                <a:ln w="381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工夫</a:t>
            </a:r>
            <a:endParaRPr lang="ja-JP" altLang="en-US" sz="9600" b="1" cap="none" spc="0" dirty="0">
              <a:ln w="38100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62" name="正方形/長方形 6"/>
          <p:cNvSpPr/>
          <p:nvPr/>
        </p:nvSpPr>
        <p:spPr>
          <a:xfrm>
            <a:off x="1018534" y="3575117"/>
            <a:ext cx="7366119" cy="2615973"/>
          </a:xfrm>
          <a:prstGeom prst="rect">
            <a:avLst/>
          </a:prstGeom>
          <a:noFill/>
        </p:spPr>
        <p:txBody>
          <a:bodyPr vert="horz"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b="1" dirty="0"/>
              <a:t>認知症などのご家族を介護・支援している、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または、高齢のご家族の生活に不安を感じ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安全に健康に過ごしてもらいたいと思って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>
                <a:solidFill>
                  <a:srgbClr val="FF0000"/>
                </a:solidFill>
              </a:rPr>
              <a:t>ご家族が本人と共に行っている工夫</a:t>
            </a:r>
            <a:endParaRPr lang="ja-JP" altLang="ja-JP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604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正方形/長方形 3"/>
          <p:cNvSpPr/>
          <p:nvPr/>
        </p:nvSpPr>
        <p:spPr>
          <a:xfrm>
            <a:off x="6661851" y="732135"/>
            <a:ext cx="2769989" cy="5119350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b="1" dirty="0"/>
              <a:t>スマホで遠方から猫にエサやり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ついでにペットカメラと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スピーカーで猫も父も一緒に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安否を確認しています</a:t>
            </a:r>
            <a:endParaRPr lang="ja-JP" altLang="ja-JP" sz="2800" b="1" dirty="0"/>
          </a:p>
        </p:txBody>
      </p:sp>
      <p:pic>
        <p:nvPicPr>
          <p:cNvPr id="1165" name="図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9148" y="869325"/>
            <a:ext cx="4993203" cy="51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815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正方形/長方形 3"/>
          <p:cNvSpPr/>
          <p:nvPr/>
        </p:nvSpPr>
        <p:spPr>
          <a:xfrm>
            <a:off x="6661921" y="732135"/>
            <a:ext cx="2769989" cy="5119350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b="1" dirty="0"/>
              <a:t>メモを書くときは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理解できる範囲で説明も書く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短い言葉で端的に書いておくと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伝わりやすい</a:t>
            </a:r>
            <a:endParaRPr lang="ja-JP" altLang="ja-JP" sz="2800" b="1" dirty="0"/>
          </a:p>
        </p:txBody>
      </p:sp>
      <p:pic>
        <p:nvPicPr>
          <p:cNvPr id="1168" name="図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2871" y="489527"/>
            <a:ext cx="3925456" cy="3016040"/>
          </a:xfrm>
          <a:prstGeom prst="rect">
            <a:avLst/>
          </a:prstGeom>
        </p:spPr>
      </p:pic>
      <p:pic>
        <p:nvPicPr>
          <p:cNvPr id="1169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1272" y="2572328"/>
            <a:ext cx="2664695" cy="379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5255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正方形/長方形 3"/>
          <p:cNvSpPr/>
          <p:nvPr/>
        </p:nvSpPr>
        <p:spPr>
          <a:xfrm>
            <a:off x="6661907" y="732135"/>
            <a:ext cx="2769989" cy="5478423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b="1" dirty="0"/>
              <a:t>趣味道具や嗜好品を片付ける時は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本人が見えるように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引き出しにしまい込んじゃうと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忘れてやらなくなりそうだから</a:t>
            </a:r>
            <a:endParaRPr lang="ja-JP" altLang="ja-JP" sz="2800" b="1" dirty="0"/>
          </a:p>
        </p:txBody>
      </p:sp>
      <p:pic>
        <p:nvPicPr>
          <p:cNvPr id="1172" name="図 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2036" y="822034"/>
            <a:ext cx="5070559" cy="511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03794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4" name="図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0999421">
            <a:off x="2533146" y="3232521"/>
            <a:ext cx="3988788" cy="2926773"/>
          </a:xfrm>
          <a:prstGeom prst="rect">
            <a:avLst/>
          </a:prstGeom>
        </p:spPr>
      </p:pic>
      <p:pic>
        <p:nvPicPr>
          <p:cNvPr id="1175" name="図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29671">
            <a:off x="717660" y="2792615"/>
            <a:ext cx="2528716" cy="1875465"/>
          </a:xfrm>
          <a:prstGeom prst="rect">
            <a:avLst/>
          </a:prstGeom>
        </p:spPr>
      </p:pic>
      <p:pic>
        <p:nvPicPr>
          <p:cNvPr id="1176" name="図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0941" y="1125626"/>
            <a:ext cx="4055781" cy="4045641"/>
          </a:xfrm>
          <a:prstGeom prst="rect">
            <a:avLst/>
          </a:prstGeom>
        </p:spPr>
      </p:pic>
      <p:sp>
        <p:nvSpPr>
          <p:cNvPr id="1177" name="正方形/長方形 3"/>
          <p:cNvSpPr/>
          <p:nvPr/>
        </p:nvSpPr>
        <p:spPr>
          <a:xfrm>
            <a:off x="6662025" y="732135"/>
            <a:ext cx="2769989" cy="5837495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b="1" dirty="0"/>
              <a:t>愛情や想いは写真や手紙でのこす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将来、認知症で全部忘れても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「あなたは家族に愛されているよ」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って気がつけるように</a:t>
            </a:r>
            <a:endParaRPr lang="ja-JP" altLang="ja-JP" sz="2800" b="1" dirty="0"/>
          </a:p>
        </p:txBody>
      </p:sp>
      <p:pic>
        <p:nvPicPr>
          <p:cNvPr id="1178" name="図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60" y="597361"/>
            <a:ext cx="2877484" cy="2651991"/>
          </a:xfrm>
          <a:prstGeom prst="rect">
            <a:avLst/>
          </a:prstGeom>
        </p:spPr>
      </p:pic>
      <p:pic>
        <p:nvPicPr>
          <p:cNvPr id="1179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2346">
            <a:off x="2660974" y="4083877"/>
            <a:ext cx="2528716" cy="1875465"/>
          </a:xfrm>
          <a:prstGeom prst="rect">
            <a:avLst/>
          </a:prstGeom>
        </p:spPr>
      </p:pic>
      <p:pic>
        <p:nvPicPr>
          <p:cNvPr id="1180" name="図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889844">
            <a:off x="577802" y="4026167"/>
            <a:ext cx="2149407" cy="2453906"/>
          </a:xfrm>
          <a:prstGeom prst="rect">
            <a:avLst/>
          </a:prstGeom>
        </p:spPr>
      </p:pic>
      <p:pic>
        <p:nvPicPr>
          <p:cNvPr id="1181" name="図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72577">
            <a:off x="3568554" y="450666"/>
            <a:ext cx="3006040" cy="218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426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正方形/長方形 3"/>
          <p:cNvSpPr/>
          <p:nvPr/>
        </p:nvSpPr>
        <p:spPr>
          <a:xfrm>
            <a:off x="6661732" y="732135"/>
            <a:ext cx="2769989" cy="4760278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b="1" dirty="0"/>
              <a:t>おやつのルールは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en-US" altLang="ja-JP" sz="2800" b="1" dirty="0"/>
              <a:t>『</a:t>
            </a:r>
            <a:r>
              <a:rPr lang="ja-JP" altLang="en-US" sz="2800" b="1" dirty="0"/>
              <a:t>手の平ひとつ分まで</a:t>
            </a:r>
            <a:r>
              <a:rPr lang="en-US" altLang="ja-JP" sz="2800" b="1" dirty="0"/>
              <a:t>』</a:t>
            </a:r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食べ過ぎないようにって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言われるよりもわかりやすい</a:t>
            </a:r>
            <a:endParaRPr lang="ja-JP" altLang="ja-JP" sz="2800" b="1" dirty="0"/>
          </a:p>
        </p:txBody>
      </p:sp>
      <p:pic>
        <p:nvPicPr>
          <p:cNvPr id="1184" name="図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059" y="732135"/>
            <a:ext cx="4246245" cy="5146964"/>
          </a:xfrm>
          <a:prstGeom prst="rect">
            <a:avLst/>
          </a:prstGeom>
        </p:spPr>
      </p:pic>
      <p:pic>
        <p:nvPicPr>
          <p:cNvPr id="118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4374" y="1460500"/>
            <a:ext cx="1968500" cy="1968500"/>
          </a:xfrm>
          <a:prstGeom prst="rect">
            <a:avLst/>
          </a:prstGeom>
        </p:spPr>
      </p:pic>
      <p:pic>
        <p:nvPicPr>
          <p:cNvPr id="1186" name="図 5"/>
          <p:cNvPicPr>
            <a:picLocks noChangeAspect="1"/>
          </p:cNvPicPr>
          <p:nvPr/>
        </p:nvPicPr>
        <p:blipFill>
          <a:blip r:embed="rId3"/>
          <a:srcRect t="-2" b="-3255"/>
          <a:stretch>
            <a:fillRect/>
          </a:stretch>
        </p:blipFill>
        <p:spPr>
          <a:xfrm rot="20919577">
            <a:off x="4044909" y="3815778"/>
            <a:ext cx="1355368" cy="911545"/>
          </a:xfrm>
          <a:prstGeom prst="rect">
            <a:avLst/>
          </a:prstGeom>
        </p:spPr>
      </p:pic>
      <p:pic>
        <p:nvPicPr>
          <p:cNvPr id="1187" name="図 8"/>
          <p:cNvPicPr>
            <a:picLocks noChangeAspect="1"/>
          </p:cNvPicPr>
          <p:nvPr/>
        </p:nvPicPr>
        <p:blipFill>
          <a:blip r:embed="rId4"/>
          <a:srcRect t="-9061"/>
          <a:stretch>
            <a:fillRect/>
          </a:stretch>
        </p:blipFill>
        <p:spPr>
          <a:xfrm rot="877473">
            <a:off x="4773014" y="4427888"/>
            <a:ext cx="1355368" cy="91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191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正方形/長方形 3"/>
          <p:cNvSpPr/>
          <p:nvPr/>
        </p:nvSpPr>
        <p:spPr>
          <a:xfrm>
            <a:off x="6661872" y="732135"/>
            <a:ext cx="2769989" cy="4760278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b="1" dirty="0"/>
              <a:t>「ありがとう」感謝の言葉を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家族の間で意識して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言葉にする様にしています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言われると心が少し軽くなる</a:t>
            </a:r>
            <a:endParaRPr lang="ja-JP" altLang="ja-JP" sz="2800" b="1" dirty="0"/>
          </a:p>
        </p:txBody>
      </p:sp>
      <p:pic>
        <p:nvPicPr>
          <p:cNvPr id="1190" name="図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6615" y="595745"/>
            <a:ext cx="5332402" cy="3990109"/>
          </a:xfrm>
          <a:prstGeom prst="rect">
            <a:avLst/>
          </a:prstGeom>
        </p:spPr>
      </p:pic>
      <p:pic>
        <p:nvPicPr>
          <p:cNvPr id="1191" name="図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576" y="3890787"/>
            <a:ext cx="5240077" cy="232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966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3" name="図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9719" y="1393378"/>
            <a:ext cx="4125394" cy="4365496"/>
          </a:xfrm>
          <a:prstGeom prst="rect">
            <a:avLst/>
          </a:prstGeom>
        </p:spPr>
      </p:pic>
      <p:pic>
        <p:nvPicPr>
          <p:cNvPr id="1194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5465" y="1099126"/>
            <a:ext cx="2344731" cy="2704869"/>
          </a:xfrm>
          <a:prstGeom prst="rect">
            <a:avLst/>
          </a:prstGeom>
        </p:spPr>
      </p:pic>
      <p:sp>
        <p:nvSpPr>
          <p:cNvPr id="1195" name="正方形/長方形 6"/>
          <p:cNvSpPr/>
          <p:nvPr/>
        </p:nvSpPr>
        <p:spPr>
          <a:xfrm>
            <a:off x="6523245" y="732135"/>
            <a:ext cx="2769989" cy="5837495"/>
          </a:xfrm>
          <a:prstGeom prst="rect">
            <a:avLst/>
          </a:prstGeom>
          <a:noFill/>
        </p:spPr>
        <p:txBody>
          <a:bodyPr vert="eaVert"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b="1" dirty="0"/>
              <a:t>おっくうで外出機会が減った父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一人暮らしで笑わなくなった母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ペットの世話で</a:t>
            </a:r>
            <a:endParaRPr lang="en-US" altLang="ja-JP" sz="2800" b="1" dirty="0"/>
          </a:p>
          <a:p>
            <a:pPr>
              <a:lnSpc>
                <a:spcPct val="150000"/>
              </a:lnSpc>
            </a:pPr>
            <a:r>
              <a:rPr lang="ja-JP" altLang="en-US" sz="2800" b="1" dirty="0"/>
              <a:t>少しでも活動的に元気でいて欲しい</a:t>
            </a:r>
            <a:endParaRPr lang="ja-JP" altLang="ja-JP" sz="2800" b="1" dirty="0"/>
          </a:p>
        </p:txBody>
      </p:sp>
    </p:spTree>
    <p:extLst>
      <p:ext uri="{BB962C8B-B14F-4D97-AF65-F5344CB8AC3E}">
        <p14:creationId xmlns:p14="http://schemas.microsoft.com/office/powerpoint/2010/main" val="1741454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>
    <a:lnDef>
      <a:spPr>
        <a:custGeom>
          <a:avLst/>
          <a:gdLst/>
          <a:ahLst/>
          <a:cxnLst/>
          <a:rect l="l" t="t" r="r" b="b"/>
          <a:pathLst/>
        </a:custGeom>
      </a:spPr>
      <a:bodyPr vertOverflow="overflow" horzOverflow="overflow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標準">
  <a:themeElements>
    <a:clrScheme name="標準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標準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標準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TotalTime>332</TotalTime>
  <Words>521</Words>
  <Application>JUST Focus</Application>
  <Paragraphs>90</Paragraph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21</vt:i4>
      </vt:variant>
    </vt:vector>
  </HeadingPairs>
  <TitlesOfParts>
    <vt:vector size="26" baseType="lpstr">
      <vt:lpstr>メイリオ</vt:lpstr>
      <vt:lpstr>Aptos</vt:lpstr>
      <vt:lpstr>Aptos Display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5.0.4</AppVersion>
  <PresentationFormat>ユーザー設定</PresentationFormat>
  <Slides>20</Slides>
  <Notes>0</Notes>
  <HiddenSlides>0</HiddenSlides>
  <MMClips>0</MMClips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の手 タマ</dc:creator>
  <cp:lastModifiedBy>新飯田　寛代</cp:lastModifiedBy>
  <dcterms:created xsi:type="dcterms:W3CDTF">2026-08-24T23:53:46Z</dcterms:created>
  <dcterms:modified xsi:type="dcterms:W3CDTF">2026-09-25T08:18:53Z</dcterms:modified>
  <cp:revision>11</cp:revision>
</cp:coreProperties>
</file>

<file path=docProps/custom.xml><?xml version="1.0" encoding="utf-8"?>
<Properties xmlns:vt="http://schemas.openxmlformats.org/officeDocument/2006/docPropsVTypes" xmlns="http://schemas.openxmlformats.org/officeDocument/2006/custom-properties"/>
</file>